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94" r:id="rId5"/>
    <p:sldId id="268" r:id="rId6"/>
    <p:sldId id="297" r:id="rId7"/>
    <p:sldId id="264" r:id="rId8"/>
    <p:sldId id="277" r:id="rId9"/>
    <p:sldId id="295" r:id="rId10"/>
    <p:sldId id="287" r:id="rId11"/>
    <p:sldId id="260" r:id="rId12"/>
    <p:sldId id="278" r:id="rId13"/>
    <p:sldId id="280" r:id="rId14"/>
    <p:sldId id="282" r:id="rId15"/>
    <p:sldId id="296" r:id="rId16"/>
    <p:sldId id="300" r:id="rId17"/>
    <p:sldId id="263" r:id="rId18"/>
    <p:sldId id="276" r:id="rId19"/>
    <p:sldId id="290" r:id="rId20"/>
    <p:sldId id="281" r:id="rId21"/>
    <p:sldId id="279" r:id="rId22"/>
    <p:sldId id="285" r:id="rId23"/>
    <p:sldId id="284" r:id="rId24"/>
    <p:sldId id="301" r:id="rId25"/>
    <p:sldId id="304" r:id="rId26"/>
    <p:sldId id="286" r:id="rId27"/>
    <p:sldId id="288" r:id="rId28"/>
    <p:sldId id="293" r:id="rId29"/>
    <p:sldId id="306" r:id="rId30"/>
  </p:sldIdLst>
  <p:sldSz cx="18288000" cy="10287000"/>
  <p:notesSz cx="6858000" cy="9144000"/>
  <p:embeddedFontLst>
    <p:embeddedFont>
      <p:font typeface="Arita Dotum Semi-Bold" panose="020B0600000101010101" charset="-127"/>
      <p:regular r:id="rId32"/>
    </p:embeddedFont>
    <p:embeddedFont>
      <p:font typeface="ADLaM Display" panose="02010000000000000000" pitchFamily="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9" autoAdjust="0"/>
    <p:restoredTop sz="94622" autoAdjust="0"/>
  </p:normalViewPr>
  <p:slideViewPr>
    <p:cSldViewPr>
      <p:cViewPr varScale="1">
        <p:scale>
          <a:sx n="51" d="100"/>
          <a:sy n="51" d="100"/>
        </p:scale>
        <p:origin x="38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8B5B0-7DA9-402E-85C9-E2F91A5DA107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144DF-7FAB-454A-B746-7695C13D58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2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4DF-7FAB-454A-B746-7695C13D58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5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144DF-7FAB-454A-B746-7695C13D58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70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CCTV </a:t>
            </a:r>
            <a:r>
              <a:rPr lang="ko-KR" altLang="en-US" dirty="0"/>
              <a:t>대수 증가 대비관리 인력이 부족한데</a:t>
            </a:r>
            <a:r>
              <a:rPr lang="en-US" altLang="ko-KR" dirty="0"/>
              <a:t>, CCTV</a:t>
            </a:r>
            <a:r>
              <a:rPr lang="ko-KR" altLang="en-US" dirty="0"/>
              <a:t>가 자체적으로 상황을 판단하게 해서</a:t>
            </a:r>
            <a:r>
              <a:rPr lang="en-US" altLang="ko-KR" dirty="0"/>
              <a:t>,  </a:t>
            </a:r>
            <a:r>
              <a:rPr lang="ko-KR" altLang="en-US" dirty="0"/>
              <a:t>관리 인력 부족 문제를 해결할 수 있을 것이고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CCTV</a:t>
            </a:r>
            <a:r>
              <a:rPr lang="ko-KR" altLang="en-US" dirty="0"/>
              <a:t> 정확성이 떨어지고</a:t>
            </a:r>
            <a:r>
              <a:rPr lang="en-US" altLang="ko-KR" dirty="0"/>
              <a:t>, </a:t>
            </a:r>
            <a:r>
              <a:rPr lang="ko-KR" altLang="en-US" dirty="0"/>
              <a:t>실행시간이 오래 걸리는 문제는 </a:t>
            </a:r>
            <a:r>
              <a:rPr lang="ko-KR" altLang="en-US" dirty="0" err="1"/>
              <a:t>블립</a:t>
            </a:r>
            <a:r>
              <a:rPr lang="ko-KR" altLang="en-US" dirty="0"/>
              <a:t> 모델을 통해서 정확도를 증가 시키고</a:t>
            </a:r>
            <a:r>
              <a:rPr lang="en-US" altLang="ko-KR" dirty="0"/>
              <a:t>, 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통해서 기존의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전반적인 문제점을 해결할 수 있는 프로젝트가 될 것입니다</a:t>
            </a:r>
            <a:r>
              <a:rPr lang="en-US" altLang="ko-KR" dirty="0"/>
              <a:t>. </a:t>
            </a:r>
            <a:r>
              <a:rPr lang="ko-KR" altLang="en-US" dirty="0"/>
              <a:t>이상으로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7985C6-17AD-4E5E-AD15-AB0E18A1A89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11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3332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431800" indent="-406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431800" indent="762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431800" indent="558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431800" indent="1041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431800" indent="14986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682296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5" indent="-391885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9" indent="-548639">
              <a:spcBef>
                <a:spcPts val="300"/>
              </a:spcBef>
            </a:lvl4pPr>
            <a:lvl5pPr marL="2491739" indent="-548639">
              <a:spcBef>
                <a:spcPts val="300"/>
              </a:spcBef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9455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/>
            </a:lvl1pPr>
          </a:lstStyle>
          <a:p>
            <a:r>
              <a:t>제목 텍스트</a:t>
            </a:r>
          </a:p>
        </p:txBody>
      </p:sp>
      <p:sp>
        <p:nvSpPr>
          <p:cNvPr id="3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04663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indent="-406400">
              <a:spcBef>
                <a:spcPts val="500"/>
              </a:spcBef>
              <a:buSzPts val="2800"/>
              <a:defRPr sz="2800"/>
            </a:lvl1pPr>
            <a:lvl2pPr marL="977900" indent="-444500">
              <a:spcBef>
                <a:spcPts val="500"/>
              </a:spcBef>
              <a:buSzPts val="2800"/>
              <a:defRPr sz="2800"/>
            </a:lvl2pPr>
            <a:lvl3pPr marL="1513839" indent="-497839">
              <a:spcBef>
                <a:spcPts val="500"/>
              </a:spcBef>
              <a:buSzPts val="2800"/>
              <a:defRPr sz="2800"/>
            </a:lvl3pPr>
            <a:lvl4pPr marL="2019300" indent="-533400">
              <a:spcBef>
                <a:spcPts val="500"/>
              </a:spcBef>
              <a:buSzPts val="2800"/>
              <a:defRPr sz="2800"/>
            </a:lvl4pPr>
            <a:lvl5pPr marL="2476500" indent="-533400">
              <a:spcBef>
                <a:spcPts val="500"/>
              </a:spcBef>
              <a:buSzPts val="2800"/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Google Shape;36;p26"/>
          <p:cNvSpPr txBox="1">
            <a:spLocks noGrp="1"/>
          </p:cNvSpPr>
          <p:nvPr>
            <p:ph type="body" sz="quarter" idx="2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indent="-406400">
              <a:spcBef>
                <a:spcPts val="500"/>
              </a:spcBef>
              <a:buSzPts val="2800"/>
              <a:defRPr sz="2800"/>
            </a:pPr>
            <a:endParaRPr/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04736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228600" indent="0">
              <a:spcBef>
                <a:spcPts val="400"/>
              </a:spcBef>
              <a:buClrTx/>
              <a:buSzTx/>
              <a:buFontTx/>
              <a:buNone/>
              <a:defRPr sz="2400" b="1"/>
            </a:lvl1pPr>
            <a:lvl2pPr marL="228600" indent="457200">
              <a:spcBef>
                <a:spcPts val="400"/>
              </a:spcBef>
              <a:buClrTx/>
              <a:buSzTx/>
              <a:buFontTx/>
              <a:buNone/>
              <a:defRPr sz="2400" b="1"/>
            </a:lvl2pPr>
            <a:lvl3pPr marL="228600" indent="914400">
              <a:spcBef>
                <a:spcPts val="400"/>
              </a:spcBef>
              <a:buClrTx/>
              <a:buSzTx/>
              <a:buFontTx/>
              <a:buNone/>
              <a:defRPr sz="2400" b="1"/>
            </a:lvl3pPr>
            <a:lvl4pPr marL="228600" indent="1371600">
              <a:spcBef>
                <a:spcPts val="400"/>
              </a:spcBef>
              <a:buClrTx/>
              <a:buSzTx/>
              <a:buFontTx/>
              <a:buNone/>
              <a:defRPr sz="2400" b="1"/>
            </a:lvl4pPr>
            <a:lvl5pPr marL="228600" indent="1828800">
              <a:spcBef>
                <a:spcPts val="400"/>
              </a:spcBef>
              <a:buClrTx/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7" name="Google Shape;43;p27"/>
          <p:cNvSpPr txBox="1">
            <a:spLocks noGrp="1"/>
          </p:cNvSpPr>
          <p:nvPr>
            <p:ph type="body" sz="quarter" idx="2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/>
          <a:p>
            <a:pPr indent="-381000">
              <a:spcBef>
                <a:spcPts val="400"/>
              </a:spcBef>
              <a:buSzPts val="2400"/>
              <a:defRPr sz="2400"/>
            </a:pPr>
            <a:endParaRPr/>
          </a:p>
        </p:txBody>
      </p:sp>
      <p:sp>
        <p:nvSpPr>
          <p:cNvPr id="58" name="Google Shape;44;p27"/>
          <p:cNvSpPr txBox="1">
            <a:spLocks noGrp="1"/>
          </p:cNvSpPr>
          <p:nvPr>
            <p:ph type="body" sz="quarter" idx="2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Google Shape;45;p27"/>
          <p:cNvSpPr txBox="1">
            <a:spLocks noGrp="1"/>
          </p:cNvSpPr>
          <p:nvPr>
            <p:ph type="body" sz="quarter" idx="23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/>
          <a:p>
            <a:pPr indent="-381000">
              <a:spcBef>
                <a:spcPts val="400"/>
              </a:spcBef>
              <a:buSzPts val="2400"/>
              <a:defRPr sz="2400"/>
            </a:pPr>
            <a:endParaRPr/>
          </a:p>
        </p:txBody>
      </p:sp>
      <p:sp>
        <p:nvSpPr>
          <p:cNvPr id="6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74586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53181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6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7" name="Google Shape;57;p29"/>
          <p:cNvSpPr txBox="1"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228600" indent="0">
              <a:spcBef>
                <a:spcPts val="200"/>
              </a:spcBef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7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57918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6" name="Google Shape;63;p30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228600" indent="0">
              <a:spcBef>
                <a:spcPts val="2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2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2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2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200"/>
              </a:spcBef>
              <a:buClrTx/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56162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6" name="본문 첫 번째 줄…"/>
          <p:cNvSpPr txBox="1">
            <a:spLocks noGrp="1"/>
          </p:cNvSpPr>
          <p:nvPr>
            <p:ph type="body" sz="quarter" idx="1"/>
          </p:nvPr>
        </p:nvSpPr>
        <p:spPr>
          <a:xfrm rot="5400000">
            <a:off x="2309018" y="-251618"/>
            <a:ext cx="4525964" cy="8229601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5" indent="-391885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9" indent="-548639">
              <a:spcBef>
                <a:spcPts val="300"/>
              </a:spcBef>
            </a:lvl4pPr>
            <a:lvl5pPr marL="2491739" indent="-548639">
              <a:spcBef>
                <a:spcPts val="300"/>
              </a:spcBef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9816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제목 텍스트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6" cy="20574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05" name="본문 첫 번째 줄…"/>
          <p:cNvSpPr txBox="1">
            <a:spLocks noGrp="1"/>
          </p:cNvSpPr>
          <p:nvPr>
            <p:ph type="body" sz="quarter" idx="1"/>
          </p:nvPr>
        </p:nvSpPr>
        <p:spPr>
          <a:xfrm rot="5400000">
            <a:off x="541337" y="190500"/>
            <a:ext cx="5851526" cy="6019800"/>
          </a:xfrm>
          <a:prstGeom prst="rect">
            <a:avLst/>
          </a:prstGeom>
        </p:spPr>
        <p:txBody>
          <a:bodyPr/>
          <a:lstStyle>
            <a:lvl1pPr indent="-342900">
              <a:spcBef>
                <a:spcPts val="300"/>
              </a:spcBef>
            </a:lvl1pPr>
            <a:lvl2pPr marL="963385" indent="-391885">
              <a:spcBef>
                <a:spcPts val="300"/>
              </a:spcBef>
            </a:lvl2pPr>
            <a:lvl3pPr marL="1485900" indent="-457200">
              <a:spcBef>
                <a:spcPts val="300"/>
              </a:spcBef>
            </a:lvl3pPr>
            <a:lvl4pPr marL="2034539" indent="-548639">
              <a:spcBef>
                <a:spcPts val="300"/>
              </a:spcBef>
            </a:lvl4pPr>
            <a:lvl5pPr marL="2491739" indent="-548639">
              <a:spcBef>
                <a:spcPts val="300"/>
              </a:spcBef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26311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216" y="6414780"/>
            <a:ext cx="258585" cy="248265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51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31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2457" marR="0" indent="-46445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98600" marR="0" indent="-508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421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993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56560" marR="0" indent="-56896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137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709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28159" marR="0" indent="-5689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32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50.jpe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e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alesforce/BLIP" TargetMode="External"/><Relationship Id="rId13" Type="http://schemas.openxmlformats.org/officeDocument/2006/relationships/hyperlink" Target="https://coral.ai/docs/reference/py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arxiv.org/abs/2201.12086" TargetMode="External"/><Relationship Id="rId12" Type="http://schemas.openxmlformats.org/officeDocument/2006/relationships/hyperlink" Target="https://github.com/tensorflow/examples/tree/master/lite/examples/object_detection/raspberry_pi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4ds.com/sub_view.asp?ch=29&amp;t=0&amp;idx=16616" TargetMode="External"/><Relationship Id="rId11" Type="http://schemas.openxmlformats.org/officeDocument/2006/relationships/hyperlink" Target="https://universe.roboflow.com/search?q=knife" TargetMode="External"/><Relationship Id="rId5" Type="http://schemas.openxmlformats.org/officeDocument/2006/relationships/hyperlink" Target="https://www.dailypop.kr/news/articleView.html?idxno=72605" TargetMode="External"/><Relationship Id="rId10" Type="http://schemas.openxmlformats.org/officeDocument/2006/relationships/hyperlink" Target="https://www.aihub.or.kr/aihubdata/data/view.do?currMenu=115&amp;topMenu=100&amp;aihubDataSe=realm&amp;dataSetSn=71461" TargetMode="External"/><Relationship Id="rId4" Type="http://schemas.openxmlformats.org/officeDocument/2006/relationships/hyperlink" Target="https://news.sbs.co.kr/news/endPage.do?news_id=N1007385155&amp;plink=ORI&amp;cooper=NAVER" TargetMode="External"/><Relationship Id="rId9" Type="http://schemas.openxmlformats.org/officeDocument/2006/relationships/hyperlink" Target="https://huggingface.co/Salesforce/blip-image-captioning-large" TargetMode="External"/><Relationship Id="rId14" Type="http://schemas.openxmlformats.org/officeDocument/2006/relationships/hyperlink" Target="https://1d1cblog.tistory.com/31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587821" y="1608969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1713587">
            <a:off x="14135440" y="519151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478310">
            <a:off x="11165388" y="4963644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0757" y="1320878"/>
            <a:ext cx="11885415" cy="3590344"/>
            <a:chOff x="0" y="-57150"/>
            <a:chExt cx="15847220" cy="4787122"/>
          </a:xfrm>
        </p:grpSpPr>
        <p:sp>
          <p:nvSpPr>
            <p:cNvPr id="8" name="TextBox 8"/>
            <p:cNvSpPr txBox="1"/>
            <p:nvPr/>
          </p:nvSpPr>
          <p:spPr>
            <a:xfrm>
              <a:off x="0" y="916965"/>
              <a:ext cx="15847220" cy="3813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ko-KR" altLang="en-US" sz="9072" dirty="0">
                  <a:solidFill>
                    <a:srgbClr val="64E688"/>
                  </a:solidFill>
                  <a:ea typeface="Gothic A1 Ultra-Bold"/>
                </a:rPr>
                <a:t>지능형 </a:t>
              </a:r>
              <a:r>
                <a:rPr lang="en-US" altLang="ko-KR" sz="10000" dirty="0">
                  <a:solidFill>
                    <a:srgbClr val="64E688"/>
                  </a:solidFill>
                  <a:ea typeface="Gothic A1 Ultra-Bold"/>
                </a:rPr>
                <a:t>CCTV</a:t>
              </a:r>
              <a:r>
                <a:rPr lang="en-US" altLang="ko-KR" sz="9072" dirty="0">
                  <a:solidFill>
                    <a:srgbClr val="64E688"/>
                  </a:solidFill>
                  <a:ea typeface="Gothic A1 Ultra-Bold"/>
                </a:rPr>
                <a:t>:</a:t>
              </a:r>
            </a:p>
            <a:p>
              <a:r>
                <a:rPr lang="en-US" sz="6000" dirty="0">
                  <a:solidFill>
                    <a:srgbClr val="64E688"/>
                  </a:solidFill>
                  <a:ea typeface="Gothic A1 Ultra-Bold"/>
                </a:rPr>
                <a:t>Improving Zero-shot Captioning</a:t>
              </a:r>
            </a:p>
            <a:p>
              <a:r>
                <a:rPr lang="en-US" sz="3500" dirty="0">
                  <a:solidFill>
                    <a:srgbClr val="64E688"/>
                  </a:solidFill>
                  <a:ea typeface="Gothic A1 Ultra-Bold"/>
                </a:rPr>
                <a:t>in embedded environment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074364" cy="544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ea typeface="Arita Dotum Medium"/>
                </a:rPr>
                <a:t>Team : MVP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12986" y="7581900"/>
            <a:ext cx="3668613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altLang="ko-KR" sz="3500" dirty="0">
                <a:solidFill>
                  <a:srgbClr val="FFFFFF"/>
                </a:solidFill>
                <a:ea typeface="Arita Dotum Medium"/>
              </a:rPr>
              <a:t>20192887 </a:t>
            </a:r>
            <a:r>
              <a:rPr lang="ko-KR" altLang="en-US" sz="3500" dirty="0">
                <a:solidFill>
                  <a:srgbClr val="FFFFFF"/>
                </a:solidFill>
                <a:ea typeface="Arita Dotum Medium"/>
              </a:rPr>
              <a:t>구성윤</a:t>
            </a:r>
            <a:endParaRPr lang="en-US" altLang="ko-KR" sz="3500" dirty="0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3779"/>
              </a:lnSpc>
            </a:pPr>
            <a:r>
              <a:rPr lang="en-US" altLang="ko-KR" sz="3500" dirty="0">
                <a:solidFill>
                  <a:srgbClr val="FFFFFF"/>
                </a:solidFill>
                <a:ea typeface="Arita Dotum Medium"/>
              </a:rPr>
              <a:t>20192931 </a:t>
            </a:r>
            <a:r>
              <a:rPr lang="ko-KR" altLang="en-US" sz="3500" dirty="0">
                <a:solidFill>
                  <a:srgbClr val="FFFFFF"/>
                </a:solidFill>
                <a:ea typeface="Arita Dotum Medium"/>
              </a:rPr>
              <a:t>정휘수</a:t>
            </a:r>
            <a:endParaRPr lang="en-US" altLang="ko-KR" sz="3500" dirty="0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3779"/>
              </a:lnSpc>
            </a:pPr>
            <a:r>
              <a:rPr lang="en-US" sz="3500" dirty="0">
                <a:solidFill>
                  <a:srgbClr val="FFFFFF"/>
                </a:solidFill>
                <a:ea typeface="Arita Dotum Medium"/>
              </a:rPr>
              <a:t>20203080 </a:t>
            </a:r>
            <a:r>
              <a:rPr lang="ko-KR" altLang="en-US" sz="3500" dirty="0">
                <a:solidFill>
                  <a:srgbClr val="FFFFFF"/>
                </a:solidFill>
                <a:ea typeface="Arita Dotum Medium"/>
              </a:rPr>
              <a:t>조형찬</a:t>
            </a:r>
            <a:endParaRPr lang="en-US" sz="3500" dirty="0">
              <a:solidFill>
                <a:srgbClr val="FFFFFF"/>
              </a:solidFill>
              <a:ea typeface="Arita Dotum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9"/>
    </mc:Choice>
    <mc:Fallback xmlns="">
      <p:transition spd="slow" advTm="39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428" y="3924300"/>
            <a:ext cx="5781294" cy="5124446"/>
            <a:chOff x="0" y="277196"/>
            <a:chExt cx="4990370" cy="4031535"/>
          </a:xfrm>
        </p:grpSpPr>
        <p:sp>
          <p:nvSpPr>
            <p:cNvPr id="3" name="TextBox 3"/>
            <p:cNvSpPr txBox="1"/>
            <p:nvPr/>
          </p:nvSpPr>
          <p:spPr>
            <a:xfrm>
              <a:off x="10510" y="277196"/>
              <a:ext cx="4958838" cy="3934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ta Dotum Semi-Bold"/>
                </a:rPr>
                <a:t>Fine</a:t>
              </a:r>
              <a:r>
                <a:rPr lang="ko-KR" altLang="en-US" sz="4000" dirty="0">
                  <a:solidFill>
                    <a:srgbClr val="FFFFFF"/>
                  </a:solidFill>
                  <a:latin typeface="Arita Dotum Semi-Bold"/>
                </a:rPr>
                <a:t> </a:t>
              </a:r>
              <a:r>
                <a:rPr lang="en-US" altLang="ko-KR" sz="4000" dirty="0">
                  <a:solidFill>
                    <a:srgbClr val="FFFFFF"/>
                  </a:solidFill>
                  <a:latin typeface="Arita Dotum Semi-Bold"/>
                </a:rPr>
                <a:t>Tuning</a:t>
              </a:r>
              <a:endParaRPr lang="en-US" sz="4000" dirty="0">
                <a:solidFill>
                  <a:srgbClr val="FFFFFF"/>
                </a:solidFill>
                <a:latin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22" y="1152440"/>
              <a:ext cx="4969348" cy="315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altLang="ko-KR" sz="3000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Arita Dotum Medium"/>
                </a:rPr>
                <a:t>PROBLEM ) </a:t>
              </a: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원하는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caption(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단어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문구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)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이 나오지 않는다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>
                <a:lnSpc>
                  <a:spcPts val="3499"/>
                </a:lnSpc>
              </a:pPr>
              <a:endParaRPr lang="en-US" altLang="ko-KR" sz="3000" dirty="0">
                <a:solidFill>
                  <a:schemeClr val="accent1">
                    <a:lumMod val="60000"/>
                    <a:lumOff val="40000"/>
                  </a:schemeClr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3000" dirty="0">
                  <a:solidFill>
                    <a:schemeClr val="accent1">
                      <a:lumMod val="60000"/>
                      <a:lumOff val="40000"/>
                    </a:schemeClr>
                  </a:solidFill>
                  <a:ea typeface="Arita Dotum Medium"/>
                </a:rPr>
                <a:t>GOAL)</a:t>
              </a: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BLIP model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의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Zero-shot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을 최대한 활용</a:t>
              </a:r>
              <a:endParaRPr lang="en-US" altLang="ko-KR" sz="24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문장 구조의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output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을  해치지 않는다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>
                <a:lnSpc>
                  <a:spcPts val="3499"/>
                </a:lnSpc>
              </a:pPr>
              <a:endParaRPr lang="en-US" altLang="ko-KR" sz="24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732514"/>
              <a:ext cx="4969348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3559199">
            <a:off x="14650362" y="-1714892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6273812">
            <a:off x="-3231097" y="8246721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70428" y="1117108"/>
            <a:ext cx="5446961" cy="193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ea typeface="Gothic A1 Ultra-Bold"/>
              </a:rPr>
              <a:t>BLIP </a:t>
            </a:r>
            <a:r>
              <a:rPr lang="ko-KR" altLang="en-US" sz="6399" dirty="0">
                <a:solidFill>
                  <a:srgbClr val="FFFFFF"/>
                </a:solidFill>
                <a:ea typeface="Gothic A1 Ultra-Bold"/>
              </a:rPr>
              <a:t>모델 고도화</a:t>
            </a:r>
            <a:endParaRPr lang="en-US" sz="6399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179792F7-AF59-7059-0070-17ED4C237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579558"/>
            <a:ext cx="5962650" cy="1844879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8785E76F-E7B9-4C7B-9376-AA9BCD6EE956}"/>
              </a:ext>
            </a:extLst>
          </p:cNvPr>
          <p:cNvSpPr txBox="1"/>
          <p:nvPr/>
        </p:nvSpPr>
        <p:spPr>
          <a:xfrm>
            <a:off x="8915400" y="2033199"/>
            <a:ext cx="574476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000" dirty="0">
                <a:solidFill>
                  <a:srgbClr val="FFFFFF"/>
                </a:solidFill>
                <a:latin typeface="Arita Dotum Semi-Bold"/>
              </a:rPr>
              <a:t>BLIP pretrained with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2E40BB-D487-F923-CA22-4F7EE39825F4}"/>
              </a:ext>
            </a:extLst>
          </p:cNvPr>
          <p:cNvSpPr/>
          <p:nvPr/>
        </p:nvSpPr>
        <p:spPr>
          <a:xfrm>
            <a:off x="8686800" y="1790700"/>
            <a:ext cx="6477000" cy="2895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폰트, 그래픽, 디자인, 로고이(가) 표시된 사진&#10;&#10;자동 생성된 설명">
            <a:extLst>
              <a:ext uri="{FF2B5EF4-FFF2-40B4-BE49-F238E27FC236}">
                <a16:creationId xmlns:a16="http://schemas.microsoft.com/office/drawing/2014/main" id="{30F3C77F-D3BE-BDB0-5A5A-92D749E45B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8137524"/>
            <a:ext cx="3171825" cy="1438275"/>
          </a:xfrm>
          <a:prstGeom prst="rect">
            <a:avLst/>
          </a:prstGeom>
        </p:spPr>
      </p:pic>
      <p:pic>
        <p:nvPicPr>
          <p:cNvPr id="16" name="그림 15" descr="그래픽, 폰트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09EB2E3A-E28B-E6D2-1647-3D5EFB70B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143500"/>
            <a:ext cx="4000500" cy="1143000"/>
          </a:xfrm>
          <a:prstGeom prst="rect">
            <a:avLst/>
          </a:prstGeom>
        </p:spPr>
      </p:pic>
      <p:pic>
        <p:nvPicPr>
          <p:cNvPr id="18" name="그림 17" descr="폰트, 일렉트릭 블루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2E3DE5C-2C5B-861E-A854-2FE788B8A5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8237536"/>
            <a:ext cx="3686175" cy="123825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21E03AF-6293-97E7-25DB-F85A66296E13}"/>
              </a:ext>
            </a:extLst>
          </p:cNvPr>
          <p:cNvSpPr/>
          <p:nvPr/>
        </p:nvSpPr>
        <p:spPr>
          <a:xfrm>
            <a:off x="8458200" y="6415253"/>
            <a:ext cx="7962900" cy="1794171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/>
              <a:t>COCO Dataset</a:t>
            </a:r>
            <a:r>
              <a:rPr lang="ko-KR" altLang="en-US" sz="4400" dirty="0"/>
              <a:t>성질이 유사한 </a:t>
            </a:r>
            <a:r>
              <a:rPr lang="en-US" altLang="ko-KR" sz="4400" dirty="0"/>
              <a:t>Dataset </a:t>
            </a:r>
            <a:r>
              <a:rPr lang="ko-KR" altLang="en-US" sz="4400" dirty="0"/>
              <a:t>찾기</a:t>
            </a:r>
            <a:endParaRPr lang="en-US" altLang="ko-KR"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3559199">
            <a:off x="14650362" y="-1714892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6273812">
            <a:off x="-3231097" y="8246721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70428" y="1117108"/>
            <a:ext cx="5530372" cy="9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ea typeface="Gothic A1 Ultra-Bold"/>
              </a:rPr>
              <a:t>BLIP Fine Tuning </a:t>
            </a:r>
            <a:r>
              <a:rPr lang="ko-KR" altLang="en-US" sz="6399" dirty="0">
                <a:solidFill>
                  <a:srgbClr val="FFFFFF"/>
                </a:solidFill>
                <a:ea typeface="Gothic A1 Ultra-Bold"/>
              </a:rPr>
              <a:t> </a:t>
            </a:r>
            <a:endParaRPr lang="en-US" sz="6399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8" name="그림 7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F4DDB60E-D5E7-5862-6134-6F1D9CB5A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1786" r="2591" b="5357"/>
          <a:stretch/>
        </p:blipFill>
        <p:spPr>
          <a:xfrm>
            <a:off x="10744200" y="3473517"/>
            <a:ext cx="4419599" cy="4371092"/>
          </a:xfrm>
          <a:prstGeom prst="rect">
            <a:avLst/>
          </a:prstGeom>
        </p:spPr>
      </p:pic>
      <p:pic>
        <p:nvPicPr>
          <p:cNvPr id="9" name="그림 8" descr="인간의 얼굴, 사람, 의류, 인물사진이(가) 표시된 사진&#10;&#10;자동 생성된 설명">
            <a:extLst>
              <a:ext uri="{FF2B5EF4-FFF2-40B4-BE49-F238E27FC236}">
                <a16:creationId xmlns:a16="http://schemas.microsoft.com/office/drawing/2014/main" id="{16413177-911D-CF02-7F61-8DCDCF44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7" r="23244" b="711"/>
          <a:stretch/>
        </p:blipFill>
        <p:spPr>
          <a:xfrm>
            <a:off x="8559691" y="7969317"/>
            <a:ext cx="9211058" cy="381000"/>
          </a:xfrm>
          <a:prstGeom prst="rect">
            <a:avLst/>
          </a:prstGeom>
        </p:spPr>
      </p:pic>
      <p:pic>
        <p:nvPicPr>
          <p:cNvPr id="12" name="그림 11" descr="텍스트, 스크린샷, 의류, 인간의 얼굴이(가) 표시된 사진&#10;&#10;자동 생성된 설명">
            <a:extLst>
              <a:ext uri="{FF2B5EF4-FFF2-40B4-BE49-F238E27FC236}">
                <a16:creationId xmlns:a16="http://schemas.microsoft.com/office/drawing/2014/main" id="{78A57B32-6834-071C-197C-44122DD7C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8" y="3473517"/>
            <a:ext cx="7263738" cy="54259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FF784B-7F8E-BBBC-D1E6-7671D863821F}"/>
              </a:ext>
            </a:extLst>
          </p:cNvPr>
          <p:cNvSpPr/>
          <p:nvPr/>
        </p:nvSpPr>
        <p:spPr>
          <a:xfrm>
            <a:off x="13716000" y="7969317"/>
            <a:ext cx="2514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A276FE-FDC2-B91A-768F-082B33E9B68D}"/>
              </a:ext>
            </a:extLst>
          </p:cNvPr>
          <p:cNvSpPr/>
          <p:nvPr/>
        </p:nvSpPr>
        <p:spPr>
          <a:xfrm>
            <a:off x="3283097" y="2552700"/>
            <a:ext cx="2438400" cy="762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Original</a:t>
            </a:r>
            <a:endParaRPr lang="ko-KR" altLang="en-US" sz="4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EF120F-3F48-38AA-60C5-BFFBBFBE0E55}"/>
              </a:ext>
            </a:extLst>
          </p:cNvPr>
          <p:cNvSpPr/>
          <p:nvPr/>
        </p:nvSpPr>
        <p:spPr>
          <a:xfrm>
            <a:off x="11946020" y="2552700"/>
            <a:ext cx="2438400" cy="762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Ours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5324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3559199">
            <a:off x="14650362" y="-1714892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6273812">
            <a:off x="-3231097" y="8246721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70428" y="1117108"/>
            <a:ext cx="5530372" cy="9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ea typeface="Gothic A1 Ultra-Bold"/>
              </a:rPr>
              <a:t>BLIP Fine Tuning </a:t>
            </a:r>
            <a:r>
              <a:rPr lang="ko-KR" altLang="en-US" sz="6399" dirty="0">
                <a:solidFill>
                  <a:srgbClr val="FFFFFF"/>
                </a:solidFill>
                <a:ea typeface="Gothic A1 Ultra-Bold"/>
              </a:rPr>
              <a:t> </a:t>
            </a:r>
            <a:endParaRPr lang="en-US" sz="6399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3" name="그림 2" descr="텍스트, 신발류, 의류, 사람이(가) 표시된 사진&#10;&#10;자동 생성된 설명">
            <a:extLst>
              <a:ext uri="{FF2B5EF4-FFF2-40B4-BE49-F238E27FC236}">
                <a16:creationId xmlns:a16="http://schemas.microsoft.com/office/drawing/2014/main" id="{314F9C26-42FE-1FBA-A479-57CC697A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8" y="3473516"/>
            <a:ext cx="7383671" cy="5486273"/>
          </a:xfrm>
          <a:prstGeom prst="rect">
            <a:avLst/>
          </a:prstGeom>
        </p:spPr>
      </p:pic>
      <p:pic>
        <p:nvPicPr>
          <p:cNvPr id="5" name="그림 4" descr="신발류, 의류, 사람, 야외이(가) 표시된 사진&#10;&#10;자동 생성된 설명">
            <a:extLst>
              <a:ext uri="{FF2B5EF4-FFF2-40B4-BE49-F238E27FC236}">
                <a16:creationId xmlns:a16="http://schemas.microsoft.com/office/drawing/2014/main" id="{8647EF3E-27C8-0012-4A91-F4AAA4648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076700"/>
            <a:ext cx="8464751" cy="381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59D10-E7E9-CB07-EF28-5461DB6310A1}"/>
              </a:ext>
            </a:extLst>
          </p:cNvPr>
          <p:cNvSpPr/>
          <p:nvPr/>
        </p:nvSpPr>
        <p:spPr>
          <a:xfrm>
            <a:off x="11582400" y="7429500"/>
            <a:ext cx="4114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8AECB7-80BB-4DFC-134B-66BB04791645}"/>
              </a:ext>
            </a:extLst>
          </p:cNvPr>
          <p:cNvSpPr/>
          <p:nvPr/>
        </p:nvSpPr>
        <p:spPr>
          <a:xfrm>
            <a:off x="3283097" y="2552700"/>
            <a:ext cx="2438400" cy="762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Original</a:t>
            </a:r>
            <a:endParaRPr lang="ko-KR" altLang="en-US" sz="4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64445E-BD2E-E42A-2095-7A8864ADCF2B}"/>
              </a:ext>
            </a:extLst>
          </p:cNvPr>
          <p:cNvSpPr/>
          <p:nvPr/>
        </p:nvSpPr>
        <p:spPr>
          <a:xfrm>
            <a:off x="11946020" y="2552700"/>
            <a:ext cx="2438400" cy="762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Ours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6604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3559199">
            <a:off x="14650362" y="-1714892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6273812">
            <a:off x="-3231097" y="8246721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70428" y="1117108"/>
            <a:ext cx="5530372" cy="9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ea typeface="Gothic A1 Ultra-Bold"/>
              </a:rPr>
              <a:t>BLIP Fine Tuning </a:t>
            </a:r>
            <a:r>
              <a:rPr lang="ko-KR" altLang="en-US" sz="6399" dirty="0">
                <a:solidFill>
                  <a:srgbClr val="FFFFFF"/>
                </a:solidFill>
                <a:ea typeface="Gothic A1 Ultra-Bold"/>
              </a:rPr>
              <a:t> </a:t>
            </a:r>
            <a:endParaRPr lang="en-US" sz="6399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4" name="그림 3" descr="텍스트, 신발류, 의류, 스크린샷이(가) 표시된 사진&#10;&#10;자동 생성된 설명">
            <a:extLst>
              <a:ext uri="{FF2B5EF4-FFF2-40B4-BE49-F238E27FC236}">
                <a16:creationId xmlns:a16="http://schemas.microsoft.com/office/drawing/2014/main" id="{D08334D7-4E3B-DD13-F2D6-FD837B843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8" y="3473516"/>
            <a:ext cx="7383671" cy="5695976"/>
          </a:xfrm>
          <a:prstGeom prst="rect">
            <a:avLst/>
          </a:prstGeom>
        </p:spPr>
      </p:pic>
      <p:pic>
        <p:nvPicPr>
          <p:cNvPr id="6" name="그림 5" descr="신발류, 의류, 스크린샷, 텍스트이(가) 표시된 사진&#10;&#10;자동 생성된 설명">
            <a:extLst>
              <a:ext uri="{FF2B5EF4-FFF2-40B4-BE49-F238E27FC236}">
                <a16:creationId xmlns:a16="http://schemas.microsoft.com/office/drawing/2014/main" id="{E633AC6B-F5F6-ACB2-BC21-5547237D3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4000500"/>
            <a:ext cx="8854569" cy="4343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6C0FE23-75C8-8976-C83C-C56FD845CF3E}"/>
              </a:ext>
            </a:extLst>
          </p:cNvPr>
          <p:cNvSpPr/>
          <p:nvPr/>
        </p:nvSpPr>
        <p:spPr>
          <a:xfrm>
            <a:off x="11506200" y="7886700"/>
            <a:ext cx="3200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85288E-F20C-11BD-5269-D541279E0734}"/>
              </a:ext>
            </a:extLst>
          </p:cNvPr>
          <p:cNvSpPr/>
          <p:nvPr/>
        </p:nvSpPr>
        <p:spPr>
          <a:xfrm>
            <a:off x="3283097" y="2552700"/>
            <a:ext cx="2438400" cy="762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Original</a:t>
            </a:r>
            <a:endParaRPr lang="ko-KR" altLang="en-US" sz="4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670CA-02C4-CD36-CF20-FB9240AF8B23}"/>
              </a:ext>
            </a:extLst>
          </p:cNvPr>
          <p:cNvSpPr/>
          <p:nvPr/>
        </p:nvSpPr>
        <p:spPr>
          <a:xfrm>
            <a:off x="11946020" y="2552700"/>
            <a:ext cx="2438400" cy="7620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Ours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1020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706600" y="-4533900"/>
            <a:ext cx="7990722" cy="8291992"/>
          </a:xfrm>
          <a:custGeom>
            <a:avLst/>
            <a:gdLst/>
            <a:ahLst/>
            <a:cxnLst/>
            <a:rect l="l" t="t" r="r" b="b"/>
            <a:pathLst>
              <a:path w="6228501" h="6844507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9271"/>
            <a:ext cx="11667464" cy="1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문제점</a:t>
            </a:r>
            <a:r>
              <a:rPr lang="en-US" sz="7749" dirty="0">
                <a:solidFill>
                  <a:srgbClr val="64E688"/>
                </a:solidFill>
                <a:ea typeface="Gothic A1 Ultra-Bold"/>
              </a:rPr>
              <a:t> #3 : </a:t>
            </a: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속도</a:t>
            </a:r>
            <a:endParaRPr lang="en-US" sz="7749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7F994D-8472-6253-4445-C19B0476E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79" b="22511"/>
          <a:stretch/>
        </p:blipFill>
        <p:spPr>
          <a:xfrm>
            <a:off x="978594" y="7233253"/>
            <a:ext cx="6395575" cy="14155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D8900E-C238-B30C-1D29-EBA6CD4ECCBA}"/>
              </a:ext>
            </a:extLst>
          </p:cNvPr>
          <p:cNvSpPr/>
          <p:nvPr/>
        </p:nvSpPr>
        <p:spPr>
          <a:xfrm>
            <a:off x="3490581" y="7352907"/>
            <a:ext cx="685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E07EC76-E543-1BE9-894C-AC79B0C2FD24}"/>
              </a:ext>
            </a:extLst>
          </p:cNvPr>
          <p:cNvGrpSpPr/>
          <p:nvPr/>
        </p:nvGrpSpPr>
        <p:grpSpPr>
          <a:xfrm>
            <a:off x="747382" y="5393506"/>
            <a:ext cx="6858000" cy="1557989"/>
            <a:chOff x="533400" y="2655031"/>
            <a:chExt cx="9710970" cy="220612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7CD901-3AE3-BEE1-037E-2655F867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655031"/>
              <a:ext cx="9710970" cy="220612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6D17F35-46D2-CAFC-5C7F-34617790FA72}"/>
                </a:ext>
              </a:extLst>
            </p:cNvPr>
            <p:cNvSpPr/>
            <p:nvPr/>
          </p:nvSpPr>
          <p:spPr>
            <a:xfrm>
              <a:off x="2438400" y="3543300"/>
              <a:ext cx="6858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29AA9160-AC53-BDAC-F69B-9D6BA2FEB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836" y="3153472"/>
            <a:ext cx="6648034" cy="382765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C9DAAFE-2FE4-1C91-140D-7C0D2B872B20}"/>
              </a:ext>
            </a:extLst>
          </p:cNvPr>
          <p:cNvSpPr/>
          <p:nvPr/>
        </p:nvSpPr>
        <p:spPr>
          <a:xfrm>
            <a:off x="8001000" y="4762500"/>
            <a:ext cx="1371600" cy="2362200"/>
          </a:xfrm>
          <a:prstGeom prst="rightArrow">
            <a:avLst>
              <a:gd name="adj1" fmla="val 31341"/>
              <a:gd name="adj2" fmla="val 5206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59F53232-2793-48E8-5C38-3A13D6E0A52A}"/>
              </a:ext>
            </a:extLst>
          </p:cNvPr>
          <p:cNvSpPr txBox="1"/>
          <p:nvPr/>
        </p:nvSpPr>
        <p:spPr>
          <a:xfrm>
            <a:off x="10515600" y="7657707"/>
            <a:ext cx="6477000" cy="1167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ea typeface="Arita Dotum Medium"/>
              </a:rPr>
              <a:t>Average Inference Time</a:t>
            </a:r>
            <a:r>
              <a:rPr lang="en-US" sz="4000" dirty="0">
                <a:solidFill>
                  <a:srgbClr val="FFFFFF"/>
                </a:solidFill>
                <a:ea typeface="Arita Dotum Medium"/>
              </a:rPr>
              <a:t>: </a:t>
            </a:r>
            <a:r>
              <a:rPr lang="en-US" sz="4000" dirty="0">
                <a:solidFill>
                  <a:srgbClr val="FF0000"/>
                </a:solidFill>
                <a:ea typeface="Arita Dotum Medium"/>
              </a:rPr>
              <a:t>2.5</a:t>
            </a:r>
            <a:r>
              <a:rPr lang="ko-KR" altLang="en-US" sz="4000" dirty="0">
                <a:solidFill>
                  <a:srgbClr val="FF0000"/>
                </a:solidFill>
                <a:ea typeface="Arita Dotum Medium"/>
              </a:rPr>
              <a:t>초</a:t>
            </a:r>
            <a:endParaRPr lang="en-US" sz="4000" dirty="0">
              <a:solidFill>
                <a:srgbClr val="FF0000"/>
              </a:solidFill>
              <a:ea typeface="Arita Dotum Medium"/>
            </a:endParaRPr>
          </a:p>
          <a:p>
            <a:pPr>
              <a:lnSpc>
                <a:spcPts val="3079"/>
              </a:lnSpc>
            </a:pPr>
            <a:r>
              <a:rPr lang="en-US" sz="3000" dirty="0">
                <a:solidFill>
                  <a:srgbClr val="FFFFFF"/>
                </a:solidFill>
                <a:ea typeface="Arita Dotum Medium"/>
              </a:rPr>
              <a:t>		 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5F3910-A926-7E37-FF3F-FB1B56A45C3D}"/>
              </a:ext>
            </a:extLst>
          </p:cNvPr>
          <p:cNvSpPr/>
          <p:nvPr/>
        </p:nvSpPr>
        <p:spPr>
          <a:xfrm>
            <a:off x="12573000" y="2438293"/>
            <a:ext cx="1790700" cy="55959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Ours</a:t>
            </a:r>
            <a:endParaRPr lang="ko-KR" altLang="en-US" sz="4000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5A1C502-A537-9729-DE50-93DA339A71F4}"/>
              </a:ext>
            </a:extLst>
          </p:cNvPr>
          <p:cNvSpPr txBox="1"/>
          <p:nvPr/>
        </p:nvSpPr>
        <p:spPr>
          <a:xfrm>
            <a:off x="785482" y="3768250"/>
            <a:ext cx="6819900" cy="2250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3900" dirty="0">
                <a:solidFill>
                  <a:srgbClr val="FFFFFF"/>
                </a:solidFill>
                <a:ea typeface="Arita Dotum Medium"/>
              </a:rPr>
              <a:t>추가적인 </a:t>
            </a:r>
            <a:r>
              <a:rPr lang="en-US" altLang="ko-KR" sz="3900" dirty="0">
                <a:solidFill>
                  <a:srgbClr val="FFFFFF"/>
                </a:solidFill>
                <a:ea typeface="Arita Dotum Medium"/>
              </a:rPr>
              <a:t>detection </a:t>
            </a:r>
            <a:r>
              <a:rPr lang="ko-KR" altLang="en-US" sz="3900" dirty="0">
                <a:solidFill>
                  <a:srgbClr val="FFFFFF"/>
                </a:solidFill>
                <a:ea typeface="Arita Dotum Medium"/>
              </a:rPr>
              <a:t>모델</a:t>
            </a:r>
            <a:endParaRPr lang="en-US" altLang="ko-KR" sz="3900" dirty="0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3499"/>
              </a:lnSpc>
            </a:pPr>
            <a:endParaRPr lang="en-US" altLang="ko-KR" sz="3900" dirty="0">
              <a:solidFill>
                <a:srgbClr val="FFFFFF"/>
              </a:solidFill>
              <a:ea typeface="Arita Dotum Medium"/>
              <a:sym typeface="Wingdings" panose="05000000000000000000" pitchFamily="2" charset="2"/>
            </a:endParaRPr>
          </a:p>
          <a:p>
            <a:pPr>
              <a:lnSpc>
                <a:spcPts val="3499"/>
              </a:lnSpc>
            </a:pPr>
            <a:r>
              <a:rPr lang="en-US" altLang="ko-KR" sz="39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	</a:t>
            </a:r>
            <a:r>
              <a:rPr lang="ko-KR" altLang="en-US" sz="3900" dirty="0">
                <a:solidFill>
                  <a:schemeClr val="accent2">
                    <a:lumMod val="40000"/>
                    <a:lumOff val="60000"/>
                  </a:schemeClr>
                </a:solidFill>
                <a:ea typeface="Arita Dotum Medium"/>
              </a:rPr>
              <a:t>속도 저하</a:t>
            </a:r>
            <a:r>
              <a:rPr lang="en-US" altLang="ko-KR" sz="3900" dirty="0">
                <a:solidFill>
                  <a:schemeClr val="accent2">
                    <a:lumMod val="40000"/>
                    <a:lumOff val="60000"/>
                  </a:schemeClr>
                </a:solidFill>
                <a:ea typeface="Arita Dotum Medium"/>
              </a:rPr>
              <a:t> </a:t>
            </a:r>
            <a:r>
              <a:rPr lang="en-US" altLang="ko-KR" sz="3900" dirty="0">
                <a:solidFill>
                  <a:srgbClr val="FFFFFF"/>
                </a:solidFill>
                <a:ea typeface="Arita Dotum Medium"/>
              </a:rPr>
              <a:t>+ </a:t>
            </a:r>
            <a:r>
              <a:rPr lang="ko-KR" altLang="en-US" sz="3900" dirty="0">
                <a:solidFill>
                  <a:schemeClr val="accent6">
                    <a:lumMod val="60000"/>
                    <a:lumOff val="40000"/>
                  </a:schemeClr>
                </a:solidFill>
                <a:ea typeface="Arita Dotum Medium"/>
              </a:rPr>
              <a:t>일반화 저해</a:t>
            </a:r>
            <a:endParaRPr lang="en-US" altLang="ko-KR" sz="3900" dirty="0">
              <a:solidFill>
                <a:schemeClr val="accent6">
                  <a:lumMod val="60000"/>
                  <a:lumOff val="40000"/>
                </a:schemeClr>
              </a:solidFill>
              <a:ea typeface="Arita Dotum Medium"/>
            </a:endParaRPr>
          </a:p>
          <a:p>
            <a:pPr>
              <a:lnSpc>
                <a:spcPts val="3499"/>
              </a:lnSpc>
            </a:pPr>
            <a:endParaRPr lang="en-US" altLang="ko-KR" sz="3900" dirty="0">
              <a:solidFill>
                <a:srgbClr val="FFFFFF"/>
              </a:solidFill>
              <a:ea typeface="Arita Dotum Medium"/>
            </a:endParaRPr>
          </a:p>
          <a:p>
            <a:pPr>
              <a:lnSpc>
                <a:spcPts val="3499"/>
              </a:lnSpc>
            </a:pPr>
            <a:endParaRPr lang="en-US" sz="3500" dirty="0">
              <a:solidFill>
                <a:srgbClr val="FFFFFF"/>
              </a:solidFill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909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706600" y="-4533900"/>
            <a:ext cx="7990722" cy="8291992"/>
          </a:xfrm>
          <a:custGeom>
            <a:avLst/>
            <a:gdLst/>
            <a:ahLst/>
            <a:cxnLst/>
            <a:rect l="l" t="t" r="r" b="b"/>
            <a:pathLst>
              <a:path w="6228501" h="6844507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9271"/>
            <a:ext cx="11667464" cy="1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문제점</a:t>
            </a:r>
            <a:r>
              <a:rPr lang="en-US" sz="7749" dirty="0">
                <a:solidFill>
                  <a:srgbClr val="64E688"/>
                </a:solidFill>
                <a:ea typeface="Gothic A1 Ultra-Bold"/>
              </a:rPr>
              <a:t> #4 : </a:t>
            </a: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가격 경쟁력</a:t>
            </a:r>
            <a:endParaRPr lang="en-US" sz="7749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10C9A-3B70-A9A6-9C42-786FCA19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5143500"/>
            <a:ext cx="3861712" cy="3048000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405C88-4023-31A4-ECE7-8B8E714C8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399" y="2705100"/>
            <a:ext cx="3657600" cy="3306168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68D8AF-5C04-9E66-6319-FE86F928FF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8"/>
          <a:stretch/>
        </p:blipFill>
        <p:spPr>
          <a:xfrm>
            <a:off x="533400" y="3162300"/>
            <a:ext cx="7036115" cy="3429000"/>
          </a:xfrm>
          <a:prstGeom prst="rect">
            <a:avLst/>
          </a:prstGeom>
          <a:ln>
            <a:noFill/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4556112-F6D5-ECD8-3C01-CCED04D9DABE}"/>
              </a:ext>
            </a:extLst>
          </p:cNvPr>
          <p:cNvSpPr/>
          <p:nvPr/>
        </p:nvSpPr>
        <p:spPr>
          <a:xfrm>
            <a:off x="8090058" y="4610100"/>
            <a:ext cx="1447800" cy="9906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86C2A1-9AD9-C683-5A27-AA54359A886A}"/>
              </a:ext>
            </a:extLst>
          </p:cNvPr>
          <p:cNvSpPr/>
          <p:nvPr/>
        </p:nvSpPr>
        <p:spPr>
          <a:xfrm>
            <a:off x="694267" y="3753859"/>
            <a:ext cx="762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AA1621-F604-2560-1126-EA79F2573B87}"/>
              </a:ext>
            </a:extLst>
          </p:cNvPr>
          <p:cNvSpPr/>
          <p:nvPr/>
        </p:nvSpPr>
        <p:spPr>
          <a:xfrm>
            <a:off x="5638800" y="5448300"/>
            <a:ext cx="685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B2E7BFDD-8941-5501-0C63-704D2D6816D8}"/>
              </a:ext>
            </a:extLst>
          </p:cNvPr>
          <p:cNvSpPr txBox="1"/>
          <p:nvPr/>
        </p:nvSpPr>
        <p:spPr>
          <a:xfrm>
            <a:off x="12311062" y="8648700"/>
            <a:ext cx="2700338" cy="1194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altLang="ko-KR" sz="3000" dirty="0">
                <a:solidFill>
                  <a:srgbClr val="FFFFFF"/>
                </a:solidFill>
                <a:ea typeface="Arita Dotum Medium"/>
              </a:rPr>
              <a:t>※</a:t>
            </a:r>
            <a:r>
              <a:rPr lang="ko-KR" altLang="en-US" sz="3000" dirty="0">
                <a:solidFill>
                  <a:srgbClr val="FFFFFF"/>
                </a:solidFill>
                <a:ea typeface="Arita Dotum Medium"/>
              </a:rPr>
              <a:t>약 </a:t>
            </a:r>
            <a:r>
              <a:rPr lang="en-US" altLang="ko-KR" sz="3000" dirty="0">
                <a:solidFill>
                  <a:srgbClr val="FFFFFF"/>
                </a:solidFill>
                <a:ea typeface="Arita Dotum Medium"/>
              </a:rPr>
              <a:t>16</a:t>
            </a:r>
            <a:r>
              <a:rPr lang="ko-KR" altLang="en-US" sz="3000" dirty="0">
                <a:solidFill>
                  <a:srgbClr val="FFFFFF"/>
                </a:solidFill>
                <a:ea typeface="Arita Dotum Medium"/>
              </a:rPr>
              <a:t>만원</a:t>
            </a:r>
            <a:r>
              <a:rPr lang="en-US" sz="3000" dirty="0">
                <a:solidFill>
                  <a:srgbClr val="FFFFFF"/>
                </a:solidFill>
                <a:ea typeface="Arita Dotum Medium"/>
              </a:rPr>
              <a:t>	 </a:t>
            </a:r>
          </a:p>
          <a:p>
            <a:pPr>
              <a:lnSpc>
                <a:spcPts val="3079"/>
              </a:lnSpc>
            </a:pPr>
            <a:endParaRPr lang="en-US" sz="30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05F3FF7D-35A5-3A18-24E9-C78B50A21437}"/>
              </a:ext>
            </a:extLst>
          </p:cNvPr>
          <p:cNvSpPr txBox="1"/>
          <p:nvPr/>
        </p:nvSpPr>
        <p:spPr>
          <a:xfrm>
            <a:off x="2340861" y="8648700"/>
            <a:ext cx="367893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ko-KR" altLang="en-US" sz="3000" dirty="0">
                <a:solidFill>
                  <a:srgbClr val="FFFFFF"/>
                </a:solidFill>
                <a:ea typeface="Arita Dotum Medium"/>
              </a:rPr>
              <a:t>기기만 </a:t>
            </a:r>
            <a:r>
              <a:rPr lang="en-US" altLang="ko-KR" sz="3000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ko-KR" altLang="en-US" sz="3000" dirty="0">
                <a:solidFill>
                  <a:srgbClr val="FFFFFF"/>
                </a:solidFill>
                <a:ea typeface="Arita Dotum Medium"/>
              </a:rPr>
              <a:t>수십 억 단위</a:t>
            </a:r>
            <a:endParaRPr lang="en-US" altLang="ko-KR" sz="3000" dirty="0">
              <a:solidFill>
                <a:srgbClr val="FFFFFF"/>
              </a:solidFill>
              <a:ea typeface="Arita Dotum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9B0F1-5DAF-1585-5C48-F1352992C7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8677"/>
          <a:stretch/>
        </p:blipFill>
        <p:spPr>
          <a:xfrm>
            <a:off x="685800" y="6743700"/>
            <a:ext cx="6760949" cy="15264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B8207E-E970-91BA-90E8-C34B2F2A1203}"/>
              </a:ext>
            </a:extLst>
          </p:cNvPr>
          <p:cNvSpPr/>
          <p:nvPr/>
        </p:nvSpPr>
        <p:spPr>
          <a:xfrm>
            <a:off x="5048250" y="6761672"/>
            <a:ext cx="11811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월 구독료</a:t>
            </a:r>
          </a:p>
        </p:txBody>
      </p:sp>
    </p:spTree>
    <p:extLst>
      <p:ext uri="{BB962C8B-B14F-4D97-AF65-F5344CB8AC3E}">
        <p14:creationId xmlns:p14="http://schemas.microsoft.com/office/powerpoint/2010/main" val="205188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9993454">
            <a:off x="15479967" y="-294242"/>
            <a:ext cx="1540669" cy="1735965"/>
          </a:xfrm>
          <a:custGeom>
            <a:avLst/>
            <a:gdLst/>
            <a:ahLst/>
            <a:cxnLst/>
            <a:rect l="l" t="t" r="r" b="b"/>
            <a:pathLst>
              <a:path w="1540669" h="1735965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3596071"/>
            <a:ext cx="8036328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19"/>
              </a:lnSpc>
            </a:pPr>
            <a:r>
              <a:rPr lang="ko-KR" altLang="en-US" sz="11349">
                <a:solidFill>
                  <a:srgbClr val="64E688"/>
                </a:solidFill>
                <a:ea typeface="Gothic A1 Ultra-Bold"/>
              </a:rPr>
              <a:t>모델 및 파이프라인</a:t>
            </a:r>
            <a:endParaRPr lang="en-US" sz="11349" dirty="0">
              <a:solidFill>
                <a:srgbClr val="64E688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43;g2904f303139_0_60"/>
          <p:cNvGrpSpPr/>
          <p:nvPr/>
        </p:nvGrpSpPr>
        <p:grpSpPr>
          <a:xfrm>
            <a:off x="1028700" y="1159094"/>
            <a:ext cx="12084750" cy="1556247"/>
            <a:chOff x="0" y="0"/>
            <a:chExt cx="12084749" cy="1556246"/>
          </a:xfrm>
        </p:grpSpPr>
        <p:sp>
          <p:nvSpPr>
            <p:cNvPr id="161" name="Google Shape;144;g2904f303139_0_60"/>
            <p:cNvSpPr txBox="1"/>
            <p:nvPr/>
          </p:nvSpPr>
          <p:spPr>
            <a:xfrm>
              <a:off x="0" y="0"/>
              <a:ext cx="12084750" cy="1079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20000"/>
                </a:lnSpc>
                <a:defRPr sz="7100">
                  <a:solidFill>
                    <a:srgbClr val="64E688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파이프라인</a:t>
              </a:r>
              <a:endParaRPr kumimoji="0" sz="7100" b="0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45;g2904f303139_0_60"/>
            <p:cNvSpPr txBox="1"/>
            <p:nvPr/>
          </p:nvSpPr>
          <p:spPr>
            <a:xfrm>
              <a:off x="0" y="1099046"/>
              <a:ext cx="1208475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20000"/>
                </a:lnSpc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BLIP </a:t>
              </a:r>
              <a:r>
                <a:rPr kumimoji="0" sz="3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모델을</a:t>
              </a: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sz="3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활용한</a:t>
              </a: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Edge Computing System</a:t>
              </a:r>
            </a:p>
          </p:txBody>
        </p:sp>
      </p:grpSp>
      <p:pic>
        <p:nvPicPr>
          <p:cNvPr id="176" name="Google Shape;158;g2904f303139_0_60" descr="Google Shape;158;g2904f303139_0_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39" y="774233"/>
            <a:ext cx="1100993" cy="138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Google Shape;167;g2904f303139_0_60"/>
          <p:cNvSpPr/>
          <p:nvPr/>
        </p:nvSpPr>
        <p:spPr>
          <a:xfrm>
            <a:off x="4433909" y="4225269"/>
            <a:ext cx="6767491" cy="68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>
            <a:solidFill>
              <a:srgbClr val="64E688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69;g2904f303139_0_60"/>
          <p:cNvSpPr txBox="1"/>
          <p:nvPr/>
        </p:nvSpPr>
        <p:spPr>
          <a:xfrm>
            <a:off x="6934200" y="3393482"/>
            <a:ext cx="2465786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>
              <a:defRPr sz="21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Live Streaming</a:t>
            </a:r>
          </a:p>
        </p:txBody>
      </p:sp>
      <p:pic>
        <p:nvPicPr>
          <p:cNvPr id="1036" name="Picture 12" descr="How to Start a Simple Web Server in Python 3 on Mac | OSXDaily">
            <a:extLst>
              <a:ext uri="{FF2B5EF4-FFF2-40B4-BE49-F238E27FC236}">
                <a16:creationId xmlns:a16="http://schemas.microsoft.com/office/drawing/2014/main" id="{C315B81D-58F2-B764-5D12-58E3AA90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406" y="5124936"/>
            <a:ext cx="3312615" cy="289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104ADA-13D4-CF0C-6B61-E888DF18C997}"/>
              </a:ext>
            </a:extLst>
          </p:cNvPr>
          <p:cNvGrpSpPr/>
          <p:nvPr/>
        </p:nvGrpSpPr>
        <p:grpSpPr>
          <a:xfrm>
            <a:off x="5614993" y="3252605"/>
            <a:ext cx="914400" cy="914400"/>
            <a:chOff x="4554099" y="2993459"/>
            <a:chExt cx="914400" cy="914400"/>
          </a:xfrm>
        </p:grpSpPr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7FBD8E17-75A1-56EE-B6FA-99063A356339}"/>
                </a:ext>
              </a:extLst>
            </p:cNvPr>
            <p:cNvSpPr/>
            <p:nvPr/>
          </p:nvSpPr>
          <p:spPr>
            <a:xfrm>
              <a:off x="4554099" y="2993459"/>
              <a:ext cx="914400" cy="914400"/>
            </a:xfrm>
            <a:prstGeom prst="frame">
              <a:avLst/>
            </a:prstGeom>
            <a:solidFill>
              <a:srgbClr val="FFFFFF"/>
            </a:solidFill>
            <a:ln w="25400" cap="flat">
              <a:solidFill>
                <a:schemeClr val="accent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E2141C-F05B-DB76-5E60-9C92360A8250}"/>
                </a:ext>
              </a:extLst>
            </p:cNvPr>
            <p:cNvSpPr txBox="1"/>
            <p:nvPr/>
          </p:nvSpPr>
          <p:spPr>
            <a:xfrm>
              <a:off x="4929575" y="3169735"/>
              <a:ext cx="351961" cy="538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cap="none" spc="0" normalizeH="0" baseline="0" dirty="0">
                  <a:ln>
                    <a:noFill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uFillTx/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  <a:sym typeface="Arial"/>
                </a:rPr>
                <a:t>1</a:t>
              </a:r>
              <a:endParaRPr kumimoji="0" lang="ko-KR" altLang="en-US" sz="3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ADLaM Display" panose="02010000000000000000" pitchFamily="2" charset="0"/>
                <a:cs typeface="ADLaM Display" panose="02010000000000000000" pitchFamily="2" charset="0"/>
                <a:sym typeface="Arial"/>
              </a:endParaRPr>
            </a:p>
          </p:txBody>
        </p:sp>
      </p:grpSp>
      <p:pic>
        <p:nvPicPr>
          <p:cNvPr id="2" name="Google Shape;148;g2904f303139_0_60" descr="Google Shape;148;g2904f303139_0_60">
            <a:extLst>
              <a:ext uri="{FF2B5EF4-FFF2-40B4-BE49-F238E27FC236}">
                <a16:creationId xmlns:a16="http://schemas.microsoft.com/office/drawing/2014/main" id="{9D594273-E2DA-CCA0-2468-0EDAEC2D0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596" y="3242214"/>
            <a:ext cx="1412578" cy="138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 descr="텍스트, 벽, 실내, 의류이(가) 표시된 사진&#10;&#10;자동 생성된 설명">
            <a:extLst>
              <a:ext uri="{FF2B5EF4-FFF2-40B4-BE49-F238E27FC236}">
                <a16:creationId xmlns:a16="http://schemas.microsoft.com/office/drawing/2014/main" id="{6BB750AF-8609-2A1B-A135-5C048EFF32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650" y="3123710"/>
            <a:ext cx="4760161" cy="28025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oral USB Accelerator｜AIoT &amp; Industrial Solutions｜ASUS Global">
            <a:extLst>
              <a:ext uri="{FF2B5EF4-FFF2-40B4-BE49-F238E27FC236}">
                <a16:creationId xmlns:a16="http://schemas.microsoft.com/office/drawing/2014/main" id="{E116A5AE-5789-D6E1-F95F-B2238E5B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9" r="25457"/>
          <a:stretch/>
        </p:blipFill>
        <p:spPr bwMode="auto">
          <a:xfrm>
            <a:off x="3418248" y="6718946"/>
            <a:ext cx="997723" cy="20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oogle Shape;143;g2904f303139_0_60"/>
          <p:cNvGrpSpPr/>
          <p:nvPr/>
        </p:nvGrpSpPr>
        <p:grpSpPr>
          <a:xfrm>
            <a:off x="1028700" y="1159094"/>
            <a:ext cx="12084750" cy="1556247"/>
            <a:chOff x="0" y="0"/>
            <a:chExt cx="12084749" cy="1556246"/>
          </a:xfrm>
        </p:grpSpPr>
        <p:sp>
          <p:nvSpPr>
            <p:cNvPr id="161" name="Google Shape;144;g2904f303139_0_60"/>
            <p:cNvSpPr txBox="1"/>
            <p:nvPr/>
          </p:nvSpPr>
          <p:spPr>
            <a:xfrm>
              <a:off x="0" y="0"/>
              <a:ext cx="12084750" cy="1079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20000"/>
                </a:lnSpc>
                <a:defRPr sz="7100">
                  <a:solidFill>
                    <a:srgbClr val="64E688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파이프라인</a:t>
              </a:r>
              <a:endParaRPr kumimoji="0" sz="7100" b="0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45;g2904f303139_0_60"/>
            <p:cNvSpPr txBox="1"/>
            <p:nvPr/>
          </p:nvSpPr>
          <p:spPr>
            <a:xfrm>
              <a:off x="0" y="1099046"/>
              <a:ext cx="1208475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20000"/>
                </a:lnSpc>
                <a:defRPr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BLIP </a:t>
              </a:r>
              <a:r>
                <a:rPr kumimoji="0" sz="3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모델을</a:t>
              </a: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sz="3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활용한</a:t>
              </a:r>
              <a:r>
                <a:rPr kumimoji="0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Edge Computing System</a:t>
              </a:r>
            </a:p>
          </p:txBody>
        </p:sp>
      </p:grpSp>
      <p:pic>
        <p:nvPicPr>
          <p:cNvPr id="164" name="Google Shape;146;g2904f303139_0_60" descr="Google Shape;146;g2904f303139_0_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8" y="6426152"/>
            <a:ext cx="2521976" cy="252197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oogle Shape;152;g2904f303139_0_60"/>
          <p:cNvSpPr/>
          <p:nvPr/>
        </p:nvSpPr>
        <p:spPr>
          <a:xfrm rot="5400000">
            <a:off x="1737478" y="5331677"/>
            <a:ext cx="1560617" cy="658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>
            <a:solidFill>
              <a:srgbClr val="64E688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53;g2904f303139_0_60"/>
          <p:cNvSpPr/>
          <p:nvPr/>
        </p:nvSpPr>
        <p:spPr>
          <a:xfrm>
            <a:off x="4983314" y="7373351"/>
            <a:ext cx="2391262" cy="6276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>
            <a:solidFill>
              <a:srgbClr val="64E688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58;g2904f303139_0_60" descr="Google Shape;158;g2904f303139_0_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39" y="774233"/>
            <a:ext cx="1100993" cy="1385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oogle Shape;159;g2904f303139_0_60"/>
          <p:cNvSpPr txBox="1"/>
          <p:nvPr/>
        </p:nvSpPr>
        <p:spPr>
          <a:xfrm>
            <a:off x="2647950" y="5138678"/>
            <a:ext cx="183441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>
              <a:defRPr sz="1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전송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60;g2904f303139_0_60"/>
          <p:cNvSpPr txBox="1"/>
          <p:nvPr/>
        </p:nvSpPr>
        <p:spPr>
          <a:xfrm>
            <a:off x="13866742" y="6786926"/>
            <a:ext cx="2354700" cy="1046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>
              <a:defRPr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/>
              <a:t>특정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Situation 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감지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62;g2904f303139_0_60"/>
          <p:cNvSpPr txBox="1"/>
          <p:nvPr/>
        </p:nvSpPr>
        <p:spPr>
          <a:xfrm>
            <a:off x="4647970" y="5926268"/>
            <a:ext cx="3025774" cy="1477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Human Detect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후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Samba</a:t>
            </a:r>
            <a:r>
              <a:rPr lang="ko-KR" alt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800" kern="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tool</a:t>
            </a:r>
            <a:r>
              <a:rPr lang="ko-KR" altLang="en-US" sz="2800" kern="0" dirty="0"/>
              <a:t>로 이미지 전송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63;g2904f303139_0_60"/>
          <p:cNvSpPr/>
          <p:nvPr/>
        </p:nvSpPr>
        <p:spPr>
          <a:xfrm>
            <a:off x="10363200" y="7345458"/>
            <a:ext cx="2031301" cy="68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CE1"/>
          </a:solidFill>
          <a:ln>
            <a:solidFill>
              <a:srgbClr val="64E688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64;g2904f303139_0_60"/>
          <p:cNvSpPr txBox="1"/>
          <p:nvPr/>
        </p:nvSpPr>
        <p:spPr>
          <a:xfrm>
            <a:off x="9875960" y="6756825"/>
            <a:ext cx="3088318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>
              <a:defRPr sz="2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 Captioning</a:t>
            </a:r>
          </a:p>
        </p:txBody>
      </p:sp>
      <p:pic>
        <p:nvPicPr>
          <p:cNvPr id="183" name="Google Shape;165;g2904f303139_0_60" descr="Google Shape;165;g2904f303139_0_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0362" y="6974132"/>
            <a:ext cx="1235876" cy="1426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oogle Shape;147;g2904f303139_0_60" descr="Google Shape;147;g2904f303139_0_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99" y="6300908"/>
            <a:ext cx="2521976" cy="25219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oogle Shape;168;g2904f303139_0_60"/>
          <p:cNvSpPr/>
          <p:nvPr/>
        </p:nvSpPr>
        <p:spPr>
          <a:xfrm>
            <a:off x="14206450" y="6300908"/>
            <a:ext cx="2637203" cy="1981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16077" y="16200"/>
                </a:lnTo>
                <a:lnTo>
                  <a:pt x="16077" y="5400"/>
                </a:lnTo>
                <a:lnTo>
                  <a:pt x="14236" y="5400"/>
                </a:lnTo>
                <a:lnTo>
                  <a:pt x="17918" y="0"/>
                </a:lnTo>
                <a:lnTo>
                  <a:pt x="21600" y="5400"/>
                </a:lnTo>
                <a:lnTo>
                  <a:pt x="19759" y="5400"/>
                </a:lnTo>
                <a:lnTo>
                  <a:pt x="1975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EECE1"/>
          </a:solidFill>
          <a:ln>
            <a:solidFill>
              <a:srgbClr val="64E688"/>
            </a:solidFill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Calibri"/>
                <a:ea typeface="Calibri"/>
                <a:cs typeface="Calibri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49;g2904f303139_0_60" descr="Google Shape;149;g2904f303139_0_60"/>
          <p:cNvPicPr>
            <a:picLocks noChangeAspect="1"/>
          </p:cNvPicPr>
          <p:nvPr/>
        </p:nvPicPr>
        <p:blipFill rotWithShape="1">
          <a:blip r:embed="rId8"/>
          <a:srcRect l="33209" t="14605" r="31200" b="39610"/>
          <a:stretch/>
        </p:blipFill>
        <p:spPr>
          <a:xfrm>
            <a:off x="1615653" y="8425353"/>
            <a:ext cx="1140814" cy="80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Picture 8" descr="google-coral · GitHub">
            <a:extLst>
              <a:ext uri="{FF2B5EF4-FFF2-40B4-BE49-F238E27FC236}">
                <a16:creationId xmlns:a16="http://schemas.microsoft.com/office/drawing/2014/main" id="{F977BA39-0142-44B2-49E7-26444ACC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511" y="8670632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53D677BC-A617-6782-D413-3655F1393FF8}"/>
              </a:ext>
            </a:extLst>
          </p:cNvPr>
          <p:cNvSpPr/>
          <p:nvPr/>
        </p:nvSpPr>
        <p:spPr>
          <a:xfrm>
            <a:off x="1067793" y="5002287"/>
            <a:ext cx="914400" cy="914400"/>
          </a:xfrm>
          <a:prstGeom prst="frame">
            <a:avLst/>
          </a:prstGeom>
          <a:solidFill>
            <a:srgbClr val="FFFFFF"/>
          </a:solidFill>
          <a:ln w="2540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6A8F4-1AD6-ABFC-A0B9-4C8B8AFEEDAD}"/>
              </a:ext>
            </a:extLst>
          </p:cNvPr>
          <p:cNvSpPr txBox="1"/>
          <p:nvPr/>
        </p:nvSpPr>
        <p:spPr>
          <a:xfrm>
            <a:off x="1416562" y="5155376"/>
            <a:ext cx="351961" cy="5386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2</a:t>
            </a:r>
            <a:endParaRPr kumimoji="0" lang="ko-KR" altLang="en-US" sz="3500" b="1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latin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</p:txBody>
      </p:sp>
      <p:pic>
        <p:nvPicPr>
          <p:cNvPr id="8" name="그림 7" descr="텍스트, 벽, 실내, 의류이(가) 표시된 사진&#10;&#10;자동 생성된 설명">
            <a:extLst>
              <a:ext uri="{FF2B5EF4-FFF2-40B4-BE49-F238E27FC236}">
                <a16:creationId xmlns:a16="http://schemas.microsoft.com/office/drawing/2014/main" id="{31FBC2CB-C2BE-2A2A-3542-AA0B910304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650" y="3123710"/>
            <a:ext cx="4760161" cy="2802558"/>
          </a:xfrm>
          <a:prstGeom prst="rect">
            <a:avLst/>
          </a:prstGeom>
        </p:spPr>
      </p:pic>
      <p:pic>
        <p:nvPicPr>
          <p:cNvPr id="7" name="Google Shape;148;g2904f303139_0_60" descr="Google Shape;148;g2904f303139_0_60">
            <a:extLst>
              <a:ext uri="{FF2B5EF4-FFF2-40B4-BE49-F238E27FC236}">
                <a16:creationId xmlns:a16="http://schemas.microsoft.com/office/drawing/2014/main" id="{6765844C-420B-CFEF-EFC3-4EB12CC425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1596" y="3242214"/>
            <a:ext cx="1412578" cy="138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Google Shape;157;g2904f303139_0_60"/>
          <p:cNvSpPr txBox="1"/>
          <p:nvPr/>
        </p:nvSpPr>
        <p:spPr>
          <a:xfrm>
            <a:off x="10901600" y="7502495"/>
            <a:ext cx="769309" cy="3692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 numCol="1" anchor="t">
            <a:spAutoFit/>
          </a:bodyPr>
          <a:lstStyle>
            <a:lvl1pPr algn="ctr">
              <a:defRPr sz="1800" b="1">
                <a:solidFill>
                  <a:srgbClr val="20529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05295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BL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05295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205295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57CA03-B750-511A-F05A-EA181335C7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5780" y="7923568"/>
            <a:ext cx="1176114" cy="6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2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4;p10"/>
          <p:cNvSpPr/>
          <p:nvPr/>
        </p:nvSpPr>
        <p:spPr>
          <a:xfrm rot="502696">
            <a:off x="14205022" y="-2102196"/>
            <a:ext cx="4481174" cy="55580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5;p10"/>
          <p:cNvSpPr txBox="1"/>
          <p:nvPr/>
        </p:nvSpPr>
        <p:spPr>
          <a:xfrm>
            <a:off x="1028700" y="1159093"/>
            <a:ext cx="1208475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7100">
                <a:solidFill>
                  <a:srgbClr val="64E6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100" b="0" i="0" u="none" strike="noStrike" kern="0" cap="none" spc="0" normalizeH="0" baseline="0" noProof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프로세스</a:t>
            </a:r>
          </a:p>
        </p:txBody>
      </p:sp>
      <p:sp>
        <p:nvSpPr>
          <p:cNvPr id="3" name="Google Shape;223;p10">
            <a:extLst>
              <a:ext uri="{FF2B5EF4-FFF2-40B4-BE49-F238E27FC236}">
                <a16:creationId xmlns:a16="http://schemas.microsoft.com/office/drawing/2014/main" id="{F7EE3728-21A4-F31C-7A2E-8E160970F48C}"/>
              </a:ext>
            </a:extLst>
          </p:cNvPr>
          <p:cNvSpPr/>
          <p:nvPr/>
        </p:nvSpPr>
        <p:spPr>
          <a:xfrm>
            <a:off x="1028700" y="4356569"/>
            <a:ext cx="4885399" cy="4901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9" y="68"/>
                </a:moveTo>
                <a:cubicBezTo>
                  <a:pt x="21499" y="68"/>
                  <a:pt x="21532" y="101"/>
                  <a:pt x="21532" y="141"/>
                </a:cubicBezTo>
                <a:lnTo>
                  <a:pt x="21532" y="21459"/>
                </a:lnTo>
                <a:cubicBezTo>
                  <a:pt x="21532" y="21499"/>
                  <a:pt x="21499" y="21532"/>
                  <a:pt x="21459" y="21532"/>
                </a:cubicBezTo>
                <a:lnTo>
                  <a:pt x="141" y="21532"/>
                </a:lnTo>
                <a:cubicBezTo>
                  <a:pt x="101" y="21532"/>
                  <a:pt x="68" y="21499"/>
                  <a:pt x="68" y="21459"/>
                </a:cubicBezTo>
                <a:lnTo>
                  <a:pt x="68" y="141"/>
                </a:lnTo>
                <a:cubicBezTo>
                  <a:pt x="68" y="101"/>
                  <a:pt x="101" y="68"/>
                  <a:pt x="141" y="68"/>
                </a:cubicBezTo>
                <a:lnTo>
                  <a:pt x="21459" y="68"/>
                </a:lnTo>
                <a:moveTo>
                  <a:pt x="21459" y="0"/>
                </a:moveTo>
                <a:lnTo>
                  <a:pt x="141" y="0"/>
                </a:lnTo>
                <a:cubicBezTo>
                  <a:pt x="63" y="0"/>
                  <a:pt x="0" y="63"/>
                  <a:pt x="0" y="141"/>
                </a:cubicBezTo>
                <a:lnTo>
                  <a:pt x="0" y="21459"/>
                </a:lnTo>
                <a:cubicBezTo>
                  <a:pt x="0" y="21537"/>
                  <a:pt x="63" y="21600"/>
                  <a:pt x="141" y="21600"/>
                </a:cubicBezTo>
                <a:lnTo>
                  <a:pt x="21459" y="21600"/>
                </a:lnTo>
                <a:cubicBezTo>
                  <a:pt x="21537" y="21600"/>
                  <a:pt x="21600" y="21537"/>
                  <a:pt x="21600" y="21459"/>
                </a:cubicBezTo>
                <a:lnTo>
                  <a:pt x="21600" y="141"/>
                </a:lnTo>
                <a:cubicBezTo>
                  <a:pt x="21600" y="63"/>
                  <a:pt x="21537" y="0"/>
                  <a:pt x="21459" y="0"/>
                </a:cubicBezTo>
                <a:close/>
              </a:path>
            </a:pathLst>
          </a:custGeom>
          <a:solidFill>
            <a:srgbClr val="64E688">
              <a:alpha val="4980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227;p10" descr="Google Shape;227;p10">
            <a:extLst>
              <a:ext uri="{FF2B5EF4-FFF2-40B4-BE49-F238E27FC236}">
                <a16:creationId xmlns:a16="http://schemas.microsoft.com/office/drawing/2014/main" id="{006A8CB9-A691-D055-8908-1B918A03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01" y="4505176"/>
            <a:ext cx="1092847" cy="10928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Google Shape;228;p10">
            <a:extLst>
              <a:ext uri="{FF2B5EF4-FFF2-40B4-BE49-F238E27FC236}">
                <a16:creationId xmlns:a16="http://schemas.microsoft.com/office/drawing/2014/main" id="{04613791-5126-8B0D-933D-919766EC0015}"/>
              </a:ext>
            </a:extLst>
          </p:cNvPr>
          <p:cNvSpPr txBox="1"/>
          <p:nvPr/>
        </p:nvSpPr>
        <p:spPr>
          <a:xfrm>
            <a:off x="2595351" y="4797638"/>
            <a:ext cx="2862001" cy="568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3300" b="1">
                <a:solidFill>
                  <a:srgbClr val="64E6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3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Embedded Env</a:t>
            </a:r>
          </a:p>
        </p:txBody>
      </p:sp>
      <p:sp>
        <p:nvSpPr>
          <p:cNvPr id="6" name="Google Shape;229;p10">
            <a:extLst>
              <a:ext uri="{FF2B5EF4-FFF2-40B4-BE49-F238E27FC236}">
                <a16:creationId xmlns:a16="http://schemas.microsoft.com/office/drawing/2014/main" id="{4737D67E-5882-482D-04EF-9035C497B432}"/>
              </a:ext>
            </a:extLst>
          </p:cNvPr>
          <p:cNvSpPr txBox="1"/>
          <p:nvPr/>
        </p:nvSpPr>
        <p:spPr>
          <a:xfrm>
            <a:off x="1355649" y="6035099"/>
            <a:ext cx="3973202" cy="280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</a:defRPr>
            </a:pPr>
            <a:r>
              <a:rPr kumimoji="0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OpenCV와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TFLite를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활용한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Raspberry pi (pi camera).</a:t>
            </a: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</a:defRPr>
            </a:pP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Yolo </a:t>
            </a:r>
            <a:r>
              <a:rPr kumimoji="0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model을</a:t>
            </a: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2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사용한</a:t>
            </a:r>
            <a:b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Human Detection.</a:t>
            </a:r>
          </a:p>
        </p:txBody>
      </p:sp>
      <p:sp>
        <p:nvSpPr>
          <p:cNvPr id="8" name="폭발: 14pt 7">
            <a:extLst>
              <a:ext uri="{FF2B5EF4-FFF2-40B4-BE49-F238E27FC236}">
                <a16:creationId xmlns:a16="http://schemas.microsoft.com/office/drawing/2014/main" id="{28900EDF-4D6D-C2A3-9F68-1F3CF70E1762}"/>
              </a:ext>
            </a:extLst>
          </p:cNvPr>
          <p:cNvSpPr/>
          <p:nvPr/>
        </p:nvSpPr>
        <p:spPr>
          <a:xfrm>
            <a:off x="0" y="3659958"/>
            <a:ext cx="8253821" cy="6294953"/>
          </a:xfrm>
          <a:prstGeom prst="irregularSeal2">
            <a:avLst/>
          </a:prstGeom>
          <a:solidFill>
            <a:srgbClr val="FFFF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600" dirty="0">
                <a:solidFill>
                  <a:srgbClr val="00B0F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[YOLO V4 tiny]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FPS</a:t>
            </a:r>
            <a:r>
              <a:rPr lang="ko-KR" altLang="en-US" sz="2600" dirty="0">
                <a:solidFill>
                  <a:srgbClr val="000000"/>
                </a:solidFill>
                <a:latin typeface="ADLaM Display" panose="02010000000000000000" pitchFamily="2" charset="0"/>
                <a:cs typeface="ADLaM Display" panose="02010000000000000000" pitchFamily="2" charset="0"/>
                <a:sym typeface="Arial"/>
              </a:rPr>
              <a:t> </a:t>
            </a:r>
            <a:r>
              <a:rPr lang="en-US" altLang="ko-KR" sz="2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Wingdings" panose="05000000000000000000" pitchFamily="2" charset="2"/>
              </a:rPr>
              <a:t> </a:t>
            </a:r>
            <a:r>
              <a:rPr lang="en-US" altLang="ko-KR" sz="2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 1…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dirty="0">
                <a:solidFill>
                  <a:srgbClr val="000000"/>
                </a:solidFill>
                <a:latin typeface="ADLaM Display" panose="02010000000000000000" pitchFamily="2" charset="0"/>
                <a:cs typeface="ADLaM Display" panose="02010000000000000000" pitchFamily="2" charset="0"/>
                <a:sym typeface="Arial"/>
              </a:rPr>
              <a:t>너무 느리다</a:t>
            </a:r>
            <a:r>
              <a:rPr lang="en-US" altLang="ko-KR" sz="2600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!!!!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600" b="1" dirty="0">
              <a:solidFill>
                <a:srgbClr val="00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600" b="1" dirty="0">
                <a:solidFill>
                  <a:srgbClr val="000000"/>
                </a:solidFill>
                <a:latin typeface="ADLaM Display" panose="02010000000000000000" pitchFamily="2" charset="0"/>
                <a:cs typeface="ADLaM Display" panose="02010000000000000000" pitchFamily="2" charset="0"/>
                <a:sym typeface="Arial"/>
              </a:rPr>
              <a:t>경량 모델 대체 필요</a:t>
            </a:r>
            <a:r>
              <a:rPr lang="en-US" altLang="ko-KR" sz="2600" b="1" dirty="0">
                <a:solidFill>
                  <a:srgbClr val="00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!!!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+ </a:t>
            </a:r>
            <a:r>
              <a:rPr kumimoji="0" lang="ko-KR" altLang="en-US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LaM Display" panose="02010000000000000000" pitchFamily="2" charset="0"/>
                <a:cs typeface="ADLaM Display" panose="02010000000000000000" pitchFamily="2" charset="0"/>
                <a:sym typeface="Arial"/>
              </a:rPr>
              <a:t>컴퓨팅 파워 개선 필요</a:t>
            </a:r>
            <a:r>
              <a:rPr kumimoji="0" lang="en-US" altLang="ko-KR" sz="2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!!</a:t>
            </a:r>
          </a:p>
        </p:txBody>
      </p:sp>
      <p:pic>
        <p:nvPicPr>
          <p:cNvPr id="9" name="Picture 4" descr="EfficientNet: Theory + Code – LearnOpenCV">
            <a:extLst>
              <a:ext uri="{FF2B5EF4-FFF2-40B4-BE49-F238E27FC236}">
                <a16:creationId xmlns:a16="http://schemas.microsoft.com/office/drawing/2014/main" id="{D8E1EB98-F59A-62E3-55C5-CBF926C17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1" t="34392" r="8676" b="34745"/>
          <a:stretch/>
        </p:blipFill>
        <p:spPr bwMode="auto">
          <a:xfrm>
            <a:off x="7696200" y="4991100"/>
            <a:ext cx="3867357" cy="10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oral USB Accelerator｜AIoT &amp; Industrial Solutions｜ASUS Global">
            <a:extLst>
              <a:ext uri="{FF2B5EF4-FFF2-40B4-BE49-F238E27FC236}">
                <a16:creationId xmlns:a16="http://schemas.microsoft.com/office/drawing/2014/main" id="{E9452AE6-11F7-91C8-5E7E-11500E19E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9" r="25457"/>
          <a:stretch/>
        </p:blipFill>
        <p:spPr bwMode="auto">
          <a:xfrm>
            <a:off x="9007140" y="6160157"/>
            <a:ext cx="1468124" cy="294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DF88041-38AC-B4A5-25D8-CF1700DC92F1}"/>
              </a:ext>
            </a:extLst>
          </p:cNvPr>
          <p:cNvSpPr/>
          <p:nvPr/>
        </p:nvSpPr>
        <p:spPr>
          <a:xfrm>
            <a:off x="12801600" y="5938429"/>
            <a:ext cx="3733800" cy="119181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FPS </a:t>
            </a: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8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500" dirty="0">
                <a:solidFill>
                  <a:srgbClr val="000000"/>
                </a:solidFill>
                <a:sym typeface="Wingdings" panose="05000000000000000000" pitchFamily="2" charset="2"/>
              </a:rPr>
              <a:t>FPS</a:t>
            </a:r>
            <a:r>
              <a:rPr kumimoji="0" lang="ko-KR" alt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 개선 </a:t>
            </a:r>
            <a:r>
              <a:rPr kumimoji="0" lang="en-US" altLang="ko-KR" sz="35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800%</a:t>
            </a:r>
            <a:endParaRPr kumimoji="0" lang="ko-KR" altLang="en-US" sz="35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54887" y="2284203"/>
            <a:ext cx="563342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ko-KR" altLang="en-US" sz="7500" dirty="0">
                <a:solidFill>
                  <a:srgbClr val="FFFFFF"/>
                </a:solidFill>
                <a:ea typeface="Gothic A1 Ultra-Bold"/>
              </a:rPr>
              <a:t>목차</a:t>
            </a:r>
            <a:endParaRPr lang="en-US" sz="7500" dirty="0">
              <a:solidFill>
                <a:srgbClr val="FFFFFF"/>
              </a:solidFill>
              <a:ea typeface="Gothic A1 Ultra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20000" y="3400265"/>
            <a:ext cx="9113113" cy="49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5000" dirty="0">
                <a:solidFill>
                  <a:srgbClr val="FFFFFF"/>
                </a:solidFill>
                <a:ea typeface="Arita Dotum Medium"/>
              </a:rPr>
              <a:t>기획 의도 및 시장 배경</a:t>
            </a:r>
            <a:endParaRPr lang="en-US" sz="50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733967" y="3520781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620000" y="4992524"/>
            <a:ext cx="9113113" cy="49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5000" dirty="0">
                <a:solidFill>
                  <a:srgbClr val="FFFFFF"/>
                </a:solidFill>
                <a:ea typeface="Arita Dotum Medium"/>
              </a:rPr>
              <a:t>모델 및 파이프라인</a:t>
            </a:r>
            <a:endParaRPr lang="en-US" altLang="ko-KR" sz="50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733967" y="5109230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7620000" y="6445582"/>
            <a:ext cx="9113113" cy="491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5000" dirty="0">
                <a:solidFill>
                  <a:srgbClr val="FFFFFF"/>
                </a:solidFill>
                <a:ea typeface="Arita Dotum Medium"/>
              </a:rPr>
              <a:t>시현 영상 및 기대 효과</a:t>
            </a:r>
            <a:endParaRPr lang="en-US" sz="50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733967" y="6554668"/>
            <a:ext cx="454346" cy="0"/>
          </a:xfrm>
          <a:prstGeom prst="line">
            <a:avLst/>
          </a:prstGeom>
          <a:ln w="19050" cap="rnd">
            <a:solidFill>
              <a:srgbClr val="64E68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4" name="그림 33" descr="전자제품, 전자 공학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DB51C5C2-AF02-0869-6FFE-B44AFF626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5600700"/>
            <a:ext cx="3144000" cy="3144000"/>
          </a:xfrm>
          <a:prstGeom prst="rect">
            <a:avLst/>
          </a:prstGeom>
        </p:spPr>
      </p:pic>
      <p:pic>
        <p:nvPicPr>
          <p:cNvPr id="36" name="그림 35" descr="스크린샷, 텍스트, 화면, 직사각형이(가) 표시된 사진&#10;&#10;자동 생성된 설명">
            <a:extLst>
              <a:ext uri="{FF2B5EF4-FFF2-40B4-BE49-F238E27FC236}">
                <a16:creationId xmlns:a16="http://schemas.microsoft.com/office/drawing/2014/main" id="{A4947FC9-EE56-7485-41B1-02204D4DA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076700"/>
            <a:ext cx="3773267" cy="3324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9;p12"/>
          <p:cNvSpPr/>
          <p:nvPr/>
        </p:nvSpPr>
        <p:spPr>
          <a:xfrm>
            <a:off x="10510546" y="1872723"/>
            <a:ext cx="6629598" cy="6541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6" y="51"/>
                </a:moveTo>
                <a:cubicBezTo>
                  <a:pt x="21526" y="51"/>
                  <a:pt x="21550" y="75"/>
                  <a:pt x="21550" y="106"/>
                </a:cubicBezTo>
                <a:lnTo>
                  <a:pt x="21550" y="21494"/>
                </a:lnTo>
                <a:cubicBezTo>
                  <a:pt x="21550" y="21525"/>
                  <a:pt x="21526" y="21549"/>
                  <a:pt x="21496" y="21549"/>
                </a:cubicBezTo>
                <a:lnTo>
                  <a:pt x="104" y="21549"/>
                </a:lnTo>
                <a:cubicBezTo>
                  <a:pt x="74" y="21549"/>
                  <a:pt x="50" y="21525"/>
                  <a:pt x="50" y="21494"/>
                </a:cubicBezTo>
                <a:lnTo>
                  <a:pt x="50" y="106"/>
                </a:lnTo>
                <a:cubicBezTo>
                  <a:pt x="50" y="75"/>
                  <a:pt x="74" y="51"/>
                  <a:pt x="104" y="51"/>
                </a:cubicBezTo>
                <a:lnTo>
                  <a:pt x="21496" y="51"/>
                </a:lnTo>
                <a:moveTo>
                  <a:pt x="21496" y="0"/>
                </a:moveTo>
                <a:lnTo>
                  <a:pt x="104" y="0"/>
                </a:lnTo>
                <a:cubicBezTo>
                  <a:pt x="47" y="0"/>
                  <a:pt x="0" y="47"/>
                  <a:pt x="0" y="106"/>
                </a:cubicBezTo>
                <a:lnTo>
                  <a:pt x="0" y="21494"/>
                </a:lnTo>
                <a:cubicBezTo>
                  <a:pt x="0" y="21553"/>
                  <a:pt x="47" y="21600"/>
                  <a:pt x="104" y="21600"/>
                </a:cubicBezTo>
                <a:lnTo>
                  <a:pt x="21496" y="21600"/>
                </a:lnTo>
                <a:cubicBezTo>
                  <a:pt x="21553" y="21600"/>
                  <a:pt x="21600" y="21553"/>
                  <a:pt x="21600" y="21494"/>
                </a:cubicBezTo>
                <a:lnTo>
                  <a:pt x="21600" y="106"/>
                </a:lnTo>
                <a:cubicBezTo>
                  <a:pt x="21600" y="47"/>
                  <a:pt x="21553" y="0"/>
                  <a:pt x="21496" y="0"/>
                </a:cubicBezTo>
                <a:close/>
              </a:path>
            </a:pathLst>
          </a:custGeom>
          <a:solidFill>
            <a:srgbClr val="64E688">
              <a:alpha val="4980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81;p12"/>
          <p:cNvGrpSpPr/>
          <p:nvPr/>
        </p:nvGrpSpPr>
        <p:grpSpPr>
          <a:xfrm>
            <a:off x="1147856" y="2928197"/>
            <a:ext cx="8850666" cy="4530918"/>
            <a:chOff x="-1" y="0"/>
            <a:chExt cx="7600228" cy="2705699"/>
          </a:xfrm>
        </p:grpSpPr>
        <p:sp>
          <p:nvSpPr>
            <p:cNvPr id="276" name="Google Shape;282;p12"/>
            <p:cNvSpPr txBox="1"/>
            <p:nvPr/>
          </p:nvSpPr>
          <p:spPr>
            <a:xfrm>
              <a:off x="0" y="0"/>
              <a:ext cx="7138442" cy="613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6000" b="1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Efficient Net &amp; TF lite</a:t>
              </a:r>
              <a:r>
                <a:rPr kumimoji="0" lang="ko-KR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활용</a:t>
              </a:r>
            </a:p>
          </p:txBody>
        </p:sp>
        <p:sp>
          <p:nvSpPr>
            <p:cNvPr id="277" name="Google Shape;283;p12"/>
            <p:cNvSpPr txBox="1"/>
            <p:nvPr/>
          </p:nvSpPr>
          <p:spPr>
            <a:xfrm>
              <a:off x="-1" y="823337"/>
              <a:ext cx="7138442" cy="336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>
                  <a:solidFill>
                    <a:srgbClr val="64E68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ko-KR" altLang="en-US" sz="2900" b="1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사람을 인식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하면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, Capture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하고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, Store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해줍니다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. </a:t>
              </a:r>
            </a:p>
          </p:txBody>
        </p:sp>
        <p:sp>
          <p:nvSpPr>
            <p:cNvPr id="278" name="Google Shape;284;p12"/>
            <p:cNvSpPr txBox="1"/>
            <p:nvPr/>
          </p:nvSpPr>
          <p:spPr>
            <a:xfrm>
              <a:off x="4155" y="1311093"/>
              <a:ext cx="7596072" cy="13946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342900" indent="-342900" hangingPunct="0">
                <a:lnSpc>
                  <a:spcPct val="150000"/>
                </a:lnSpc>
                <a:buFont typeface="Arial" panose="020B0604020202020204" pitchFamily="34" charset="0"/>
                <a:buChar char="•"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ko-KR" altLang="en-US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사람을 인식 </a:t>
              </a:r>
              <a:r>
                <a:rPr kumimoji="0" lang="en-US" altLang="ko-KR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: TF Lite, pretrained Efficient Net(</a:t>
              </a:r>
              <a:r>
                <a:rPr lang="en-US" altLang="ko-KR" sz="2600" dirty="0">
                  <a:solidFill>
                    <a:srgbClr val="8AB4F8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Quantization</a:t>
              </a:r>
              <a:r>
                <a:rPr kumimoji="0" lang="en-US" altLang="ko-KR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)</a:t>
              </a:r>
            </a:p>
            <a:p>
              <a:pPr hangingPunct="0">
                <a:lnSpc>
                  <a:spcPct val="150000"/>
                </a:lnSpc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       float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 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32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 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-&gt; </a:t>
              </a:r>
              <a:r>
                <a:rPr lang="en-US" altLang="ko-KR" sz="2600" kern="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uint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 8</a:t>
              </a:r>
              <a:endParaRPr kumimoji="0" lang="en-US" altLang="ko-KR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342900" marR="0" lvl="0" indent="-342900" algn="l" defTabSz="914400" rtl="0" eaLnBrk="1" fontAlgn="auto" latinLnBrk="0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lang="en-US" altLang="ko-KR" sz="2600" kern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OpenCV</a:t>
              </a:r>
              <a:r>
                <a:rPr lang="ko-KR" altLang="en-US" sz="2600" kern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2600" kern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library</a:t>
              </a:r>
              <a:r>
                <a:rPr lang="ko-KR" altLang="en-US" sz="2600" kern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를 통해 사람이 가운데 위치했을 때</a:t>
              </a:r>
              <a:r>
                <a:rPr lang="en-US" altLang="ko-KR" sz="2600" kern="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, capture</a:t>
              </a:r>
            </a:p>
            <a:p>
              <a:pPr lvl="1" hangingPunct="0">
                <a:lnSpc>
                  <a:spcPct val="150000"/>
                </a:lnSpc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en-US" altLang="ko-KR" sz="2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Wingdings" panose="05000000000000000000" pitchFamily="2" charset="2"/>
                </a:rPr>
                <a:t>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양질의 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를 통해</a:t>
              </a:r>
              <a:r>
                <a:rPr lang="en-US" altLang="ko-KR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, blip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의 </a:t>
              </a:r>
              <a:r>
                <a:rPr lang="en-US" altLang="ko-KR" sz="2600" kern="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zero-shot </a:t>
              </a:r>
              <a:r>
                <a:rPr lang="ko-KR" altLang="en-US" sz="2600" kern="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효과</a:t>
              </a:r>
              <a:r>
                <a:rPr lang="ko-KR" altLang="en-US" sz="2600" kern="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를 극대화</a:t>
              </a:r>
              <a:endParaRPr kumimoji="0" lang="en-US" altLang="ko-KR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5;p12"/>
          <p:cNvSpPr/>
          <p:nvPr/>
        </p:nvSpPr>
        <p:spPr>
          <a:xfrm rot="2465065">
            <a:off x="16247530" y="7302882"/>
            <a:ext cx="1056830" cy="18339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A8D9A8-5B6B-398D-4F18-BED859BEE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6"/>
          <a:stretch/>
        </p:blipFill>
        <p:spPr>
          <a:xfrm>
            <a:off x="11022569" y="2400300"/>
            <a:ext cx="5605551" cy="5565951"/>
          </a:xfrm>
          <a:prstGeom prst="rect">
            <a:avLst/>
          </a:prstGeom>
        </p:spPr>
      </p:pic>
      <p:sp>
        <p:nvSpPr>
          <p:cNvPr id="281" name="Google Shape;286;p12"/>
          <p:cNvSpPr/>
          <p:nvPr/>
        </p:nvSpPr>
        <p:spPr>
          <a:xfrm rot="17202151">
            <a:off x="10015911" y="1576372"/>
            <a:ext cx="1709706" cy="15686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7371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9;p12"/>
          <p:cNvSpPr/>
          <p:nvPr/>
        </p:nvSpPr>
        <p:spPr>
          <a:xfrm>
            <a:off x="9637502" y="1011275"/>
            <a:ext cx="8375686" cy="826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6" y="51"/>
                </a:moveTo>
                <a:cubicBezTo>
                  <a:pt x="21526" y="51"/>
                  <a:pt x="21550" y="75"/>
                  <a:pt x="21550" y="106"/>
                </a:cubicBezTo>
                <a:lnTo>
                  <a:pt x="21550" y="21494"/>
                </a:lnTo>
                <a:cubicBezTo>
                  <a:pt x="21550" y="21525"/>
                  <a:pt x="21526" y="21549"/>
                  <a:pt x="21496" y="21549"/>
                </a:cubicBezTo>
                <a:lnTo>
                  <a:pt x="104" y="21549"/>
                </a:lnTo>
                <a:cubicBezTo>
                  <a:pt x="74" y="21549"/>
                  <a:pt x="50" y="21525"/>
                  <a:pt x="50" y="21494"/>
                </a:cubicBezTo>
                <a:lnTo>
                  <a:pt x="50" y="106"/>
                </a:lnTo>
                <a:cubicBezTo>
                  <a:pt x="50" y="75"/>
                  <a:pt x="74" y="51"/>
                  <a:pt x="104" y="51"/>
                </a:cubicBezTo>
                <a:lnTo>
                  <a:pt x="21496" y="51"/>
                </a:lnTo>
                <a:moveTo>
                  <a:pt x="21496" y="0"/>
                </a:moveTo>
                <a:lnTo>
                  <a:pt x="104" y="0"/>
                </a:lnTo>
                <a:cubicBezTo>
                  <a:pt x="47" y="0"/>
                  <a:pt x="0" y="47"/>
                  <a:pt x="0" y="106"/>
                </a:cubicBezTo>
                <a:lnTo>
                  <a:pt x="0" y="21494"/>
                </a:lnTo>
                <a:cubicBezTo>
                  <a:pt x="0" y="21553"/>
                  <a:pt x="47" y="21600"/>
                  <a:pt x="104" y="21600"/>
                </a:cubicBezTo>
                <a:lnTo>
                  <a:pt x="21496" y="21600"/>
                </a:lnTo>
                <a:cubicBezTo>
                  <a:pt x="21553" y="21600"/>
                  <a:pt x="21600" y="21553"/>
                  <a:pt x="21600" y="21494"/>
                </a:cubicBezTo>
                <a:lnTo>
                  <a:pt x="21600" y="106"/>
                </a:lnTo>
                <a:cubicBezTo>
                  <a:pt x="21600" y="47"/>
                  <a:pt x="21553" y="0"/>
                  <a:pt x="21496" y="0"/>
                </a:cubicBezTo>
                <a:close/>
              </a:path>
            </a:pathLst>
          </a:custGeom>
          <a:solidFill>
            <a:srgbClr val="64E688">
              <a:alpha val="4980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81;p12"/>
          <p:cNvGrpSpPr/>
          <p:nvPr/>
        </p:nvGrpSpPr>
        <p:grpSpPr>
          <a:xfrm>
            <a:off x="1512056" y="2928197"/>
            <a:ext cx="7408660" cy="1845292"/>
            <a:chOff x="-1" y="0"/>
            <a:chExt cx="7408659" cy="1845291"/>
          </a:xfrm>
        </p:grpSpPr>
        <p:sp>
          <p:nvSpPr>
            <p:cNvPr id="276" name="Google Shape;282;p12"/>
            <p:cNvSpPr txBox="1"/>
            <p:nvPr/>
          </p:nvSpPr>
          <p:spPr>
            <a:xfrm>
              <a:off x="0" y="0"/>
              <a:ext cx="7138442" cy="1034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en-US" altLang="ko-KR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Samba</a:t>
              </a:r>
              <a:r>
                <a:rPr kumimoji="0" lang="en-US" altLang="ko-KR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ko-KR" alt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활용</a:t>
              </a:r>
            </a:p>
          </p:txBody>
        </p:sp>
        <p:sp>
          <p:nvSpPr>
            <p:cNvPr id="277" name="Google Shape;283;p12"/>
            <p:cNvSpPr txBox="1"/>
            <p:nvPr/>
          </p:nvSpPr>
          <p:spPr>
            <a:xfrm>
              <a:off x="-1" y="1282124"/>
              <a:ext cx="7408659" cy="563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>
                  <a:solidFill>
                    <a:srgbClr val="64E68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저장된 사진을 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Server(Desktop)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과 공유합니다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.  </a:t>
              </a:r>
            </a:p>
          </p:txBody>
        </p:sp>
      </p:grpSp>
      <p:sp>
        <p:nvSpPr>
          <p:cNvPr id="280" name="Google Shape;285;p12"/>
          <p:cNvSpPr/>
          <p:nvPr/>
        </p:nvSpPr>
        <p:spPr>
          <a:xfrm rot="2465065">
            <a:off x="17259519" y="8693944"/>
            <a:ext cx="1056830" cy="18339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6;p12"/>
          <p:cNvSpPr/>
          <p:nvPr/>
        </p:nvSpPr>
        <p:spPr>
          <a:xfrm rot="17202151">
            <a:off x="9102678" y="602777"/>
            <a:ext cx="1709706" cy="15686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E91EC4-DC2C-04E7-F20F-219086B1D330}"/>
              </a:ext>
            </a:extLst>
          </p:cNvPr>
          <p:cNvGrpSpPr/>
          <p:nvPr/>
        </p:nvGrpSpPr>
        <p:grpSpPr>
          <a:xfrm>
            <a:off x="10205496" y="1790700"/>
            <a:ext cx="7320503" cy="6705600"/>
            <a:chOff x="11488954" y="2705100"/>
            <a:chExt cx="5286989" cy="5047488"/>
          </a:xfrm>
        </p:grpSpPr>
        <p:pic>
          <p:nvPicPr>
            <p:cNvPr id="3" name="그림 2" descr="텍스트, 컴퓨터, 개인용 컴퓨터, 실내이(가) 표시된 사진&#10;&#10;자동 생성된 설명">
              <a:extLst>
                <a:ext uri="{FF2B5EF4-FFF2-40B4-BE49-F238E27FC236}">
                  <a16:creationId xmlns:a16="http://schemas.microsoft.com/office/drawing/2014/main" id="{4817215C-1F89-E20F-71DC-32E98C57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8954" y="2705100"/>
              <a:ext cx="5286989" cy="5047488"/>
            </a:xfrm>
            <a:prstGeom prst="rect">
              <a:avLst/>
            </a:prstGeom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F5711C8-A10B-B8B9-89CA-DF1179EFE98B}"/>
                </a:ext>
              </a:extLst>
            </p:cNvPr>
            <p:cNvSpPr/>
            <p:nvPr/>
          </p:nvSpPr>
          <p:spPr>
            <a:xfrm>
              <a:off x="14132448" y="4518920"/>
              <a:ext cx="1405440" cy="990600"/>
            </a:xfrm>
            <a:prstGeom prst="roundRect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6D551575-8A05-DCFE-99AE-2831AE2B78A7}"/>
                </a:ext>
              </a:extLst>
            </p:cNvPr>
            <p:cNvSpPr/>
            <p:nvPr/>
          </p:nvSpPr>
          <p:spPr>
            <a:xfrm>
              <a:off x="13335000" y="2971725"/>
              <a:ext cx="1066800" cy="1238595"/>
            </a:xfrm>
            <a:prstGeom prst="roundRect">
              <a:avLst/>
            </a:prstGeom>
            <a:noFill/>
            <a:ln w="76200" cap="flat">
              <a:solidFill>
                <a:srgbClr val="FF0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F4A85C-96A7-FE0C-74BA-3C5CB9491C7E}"/>
              </a:ext>
            </a:extLst>
          </p:cNvPr>
          <p:cNvCxnSpPr>
            <a:cxnSpLocks/>
            <a:stCxn id="277" idx="3"/>
            <a:endCxn id="2" idx="1"/>
          </p:cNvCxnSpPr>
          <p:nvPr/>
        </p:nvCxnSpPr>
        <p:spPr>
          <a:xfrm flipV="1">
            <a:off x="8920716" y="2967650"/>
            <a:ext cx="3840863" cy="1524255"/>
          </a:xfrm>
          <a:prstGeom prst="straightConnector1">
            <a:avLst/>
          </a:prstGeom>
          <a:noFill/>
          <a:ln w="50800" cap="flat">
            <a:solidFill>
              <a:schemeClr val="accent2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AC712F9-98ED-57BA-FA9F-8AAB34EFE56B}"/>
              </a:ext>
            </a:extLst>
          </p:cNvPr>
          <p:cNvCxnSpPr>
            <a:cxnSpLocks/>
            <a:stCxn id="277" idx="3"/>
            <a:endCxn id="26" idx="1"/>
          </p:cNvCxnSpPr>
          <p:nvPr/>
        </p:nvCxnSpPr>
        <p:spPr>
          <a:xfrm>
            <a:off x="8920716" y="4491905"/>
            <a:ext cx="4945031" cy="366466"/>
          </a:xfrm>
          <a:prstGeom prst="straightConnector1">
            <a:avLst/>
          </a:prstGeom>
          <a:noFill/>
          <a:ln w="50800" cap="flat">
            <a:solidFill>
              <a:schemeClr val="accent2"/>
            </a:solidFill>
            <a:prstDash val="solid"/>
            <a:round/>
            <a:tailEnd type="stealth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639142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9;p12"/>
          <p:cNvSpPr/>
          <p:nvPr/>
        </p:nvSpPr>
        <p:spPr>
          <a:xfrm>
            <a:off x="10510546" y="1872723"/>
            <a:ext cx="6629598" cy="6541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6" y="51"/>
                </a:moveTo>
                <a:cubicBezTo>
                  <a:pt x="21526" y="51"/>
                  <a:pt x="21550" y="75"/>
                  <a:pt x="21550" y="106"/>
                </a:cubicBezTo>
                <a:lnTo>
                  <a:pt x="21550" y="21494"/>
                </a:lnTo>
                <a:cubicBezTo>
                  <a:pt x="21550" y="21525"/>
                  <a:pt x="21526" y="21549"/>
                  <a:pt x="21496" y="21549"/>
                </a:cubicBezTo>
                <a:lnTo>
                  <a:pt x="104" y="21549"/>
                </a:lnTo>
                <a:cubicBezTo>
                  <a:pt x="74" y="21549"/>
                  <a:pt x="50" y="21525"/>
                  <a:pt x="50" y="21494"/>
                </a:cubicBezTo>
                <a:lnTo>
                  <a:pt x="50" y="106"/>
                </a:lnTo>
                <a:cubicBezTo>
                  <a:pt x="50" y="75"/>
                  <a:pt x="74" y="51"/>
                  <a:pt x="104" y="51"/>
                </a:cubicBezTo>
                <a:lnTo>
                  <a:pt x="21496" y="51"/>
                </a:lnTo>
                <a:moveTo>
                  <a:pt x="21496" y="0"/>
                </a:moveTo>
                <a:lnTo>
                  <a:pt x="104" y="0"/>
                </a:lnTo>
                <a:cubicBezTo>
                  <a:pt x="47" y="0"/>
                  <a:pt x="0" y="47"/>
                  <a:pt x="0" y="106"/>
                </a:cubicBezTo>
                <a:lnTo>
                  <a:pt x="0" y="21494"/>
                </a:lnTo>
                <a:cubicBezTo>
                  <a:pt x="0" y="21553"/>
                  <a:pt x="47" y="21600"/>
                  <a:pt x="104" y="21600"/>
                </a:cubicBezTo>
                <a:lnTo>
                  <a:pt x="21496" y="21600"/>
                </a:lnTo>
                <a:cubicBezTo>
                  <a:pt x="21553" y="21600"/>
                  <a:pt x="21600" y="21553"/>
                  <a:pt x="21600" y="21494"/>
                </a:cubicBezTo>
                <a:lnTo>
                  <a:pt x="21600" y="106"/>
                </a:lnTo>
                <a:cubicBezTo>
                  <a:pt x="21600" y="47"/>
                  <a:pt x="21553" y="0"/>
                  <a:pt x="21496" y="0"/>
                </a:cubicBezTo>
                <a:close/>
              </a:path>
            </a:pathLst>
          </a:custGeom>
          <a:solidFill>
            <a:srgbClr val="64E688">
              <a:alpha val="4980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81;p12"/>
          <p:cNvGrpSpPr/>
          <p:nvPr/>
        </p:nvGrpSpPr>
        <p:grpSpPr>
          <a:xfrm>
            <a:off x="1114892" y="2781300"/>
            <a:ext cx="8927344" cy="2473733"/>
            <a:chOff x="-1" y="0"/>
            <a:chExt cx="7138443" cy="2473732"/>
          </a:xfrm>
        </p:grpSpPr>
        <p:sp>
          <p:nvSpPr>
            <p:cNvPr id="276" name="Google Shape;282;p12"/>
            <p:cNvSpPr txBox="1"/>
            <p:nvPr/>
          </p:nvSpPr>
          <p:spPr>
            <a:xfrm>
              <a:off x="0" y="0"/>
              <a:ext cx="7138442" cy="2142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6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en-US" altLang="ko-KR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Python streaming server</a:t>
              </a:r>
              <a:endParaRPr kumimoji="0" lang="ko-KR" alt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83;p12"/>
            <p:cNvSpPr txBox="1"/>
            <p:nvPr/>
          </p:nvSpPr>
          <p:spPr>
            <a:xfrm>
              <a:off x="-1" y="1282124"/>
              <a:ext cx="7138442" cy="119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>
                  <a:solidFill>
                    <a:srgbClr val="64E688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kumimoji="0" lang="en-US" altLang="ko-KR" sz="29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RaspiCam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을 통해서 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video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를 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Streaming </a:t>
              </a:r>
              <a:r>
                <a: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rPr>
                <a:t>합니다</a:t>
              </a:r>
              <a:r>
                <a:rPr kumimoji="0" lang="en-US" altLang="ko-KR" sz="2900" b="0" i="0" u="none" strike="noStrike" kern="0" cap="none" spc="0" normalizeH="0" baseline="0" noProof="0" dirty="0">
                  <a:ln>
                    <a:noFill/>
                  </a:ln>
                  <a:solidFill>
                    <a:srgbClr val="64E68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. </a:t>
              </a:r>
            </a:p>
          </p:txBody>
        </p:sp>
      </p:grpSp>
      <p:sp>
        <p:nvSpPr>
          <p:cNvPr id="280" name="Google Shape;285;p12"/>
          <p:cNvSpPr/>
          <p:nvPr/>
        </p:nvSpPr>
        <p:spPr>
          <a:xfrm rot="2465065">
            <a:off x="16247530" y="7302882"/>
            <a:ext cx="1056830" cy="18339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6;p12"/>
          <p:cNvSpPr/>
          <p:nvPr/>
        </p:nvSpPr>
        <p:spPr>
          <a:xfrm rot="17202151">
            <a:off x="10019893" y="1576371"/>
            <a:ext cx="1709706" cy="15686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, 컴퓨터 모니터, 실내, 개인용 컴퓨터이(가) 표시된 사진&#10;&#10;자동 생성된 설명">
            <a:extLst>
              <a:ext uri="{FF2B5EF4-FFF2-40B4-BE49-F238E27FC236}">
                <a16:creationId xmlns:a16="http://schemas.microsoft.com/office/drawing/2014/main" id="{91CA1125-AC3D-DDD0-177F-92B9F0575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26" y="2109618"/>
            <a:ext cx="4550823" cy="6067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B2CBF3-5F9C-880F-46FF-88B759B9D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784" y="5194365"/>
            <a:ext cx="5181600" cy="29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295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1E26154-8A0B-84A0-B871-98AB8815E5A6}"/>
              </a:ext>
            </a:extLst>
          </p:cNvPr>
          <p:cNvSpPr txBox="1"/>
          <p:nvPr/>
        </p:nvSpPr>
        <p:spPr>
          <a:xfrm>
            <a:off x="12649200" y="2675122"/>
            <a:ext cx="1905000" cy="150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대처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C78880-F2E6-62A5-4A26-85B46477CDA9}"/>
              </a:ext>
            </a:extLst>
          </p:cNvPr>
          <p:cNvSpPr/>
          <p:nvPr/>
        </p:nvSpPr>
        <p:spPr>
          <a:xfrm>
            <a:off x="8229600" y="4701907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687D22-7BE2-40D4-81D3-0CE3005336D7}"/>
              </a:ext>
            </a:extLst>
          </p:cNvPr>
          <p:cNvSpPr/>
          <p:nvPr/>
        </p:nvSpPr>
        <p:spPr>
          <a:xfrm>
            <a:off x="11353800" y="4636860"/>
            <a:ext cx="4038600" cy="8172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“Fighting !! 112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경비실로 연락합니다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.”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8118FD9-C435-334F-D80E-AA2D80EEDBD8}"/>
              </a:ext>
            </a:extLst>
          </p:cNvPr>
          <p:cNvSpPr txBox="1"/>
          <p:nvPr/>
        </p:nvSpPr>
        <p:spPr>
          <a:xfrm>
            <a:off x="647700" y="327362"/>
            <a:ext cx="4038600" cy="148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시현 영상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DF0D310-A664-07AD-5037-B100C1F5FBA6}"/>
              </a:ext>
            </a:extLst>
          </p:cNvPr>
          <p:cNvSpPr txBox="1"/>
          <p:nvPr/>
        </p:nvSpPr>
        <p:spPr>
          <a:xfrm>
            <a:off x="3276600" y="2675122"/>
            <a:ext cx="1905000" cy="150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상황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1934D4-AF63-CA2D-14B9-25D18268E893}"/>
              </a:ext>
            </a:extLst>
          </p:cNvPr>
          <p:cNvSpPr/>
          <p:nvPr/>
        </p:nvSpPr>
        <p:spPr>
          <a:xfrm>
            <a:off x="1877568" y="6082008"/>
            <a:ext cx="4370832" cy="4086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길거리에서 칼로 위협하는 경우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E1485BD-6DD4-CD2F-8F73-1A337A7CA330}"/>
              </a:ext>
            </a:extLst>
          </p:cNvPr>
          <p:cNvSpPr/>
          <p:nvPr/>
        </p:nvSpPr>
        <p:spPr>
          <a:xfrm>
            <a:off x="8229600" y="6082008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A49C82-38D5-5BC6-A9C2-3178AD4E4C12}"/>
              </a:ext>
            </a:extLst>
          </p:cNvPr>
          <p:cNvSpPr/>
          <p:nvPr/>
        </p:nvSpPr>
        <p:spPr>
          <a:xfrm>
            <a:off x="11353800" y="5787837"/>
            <a:ext cx="4038600" cy="12258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“Knife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!!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112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로 신고하고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학생들이 대피하도록 하겠습니다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AFDEFD-1F93-1050-4D43-D6A062D04D8F}"/>
              </a:ext>
            </a:extLst>
          </p:cNvPr>
          <p:cNvSpPr/>
          <p:nvPr/>
        </p:nvSpPr>
        <p:spPr>
          <a:xfrm>
            <a:off x="1877568" y="7546834"/>
            <a:ext cx="4370832" cy="4086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금연 구역에서 흡연하는 경우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94E872C-7933-9CEA-790D-6013365D0BF7}"/>
              </a:ext>
            </a:extLst>
          </p:cNvPr>
          <p:cNvSpPr/>
          <p:nvPr/>
        </p:nvSpPr>
        <p:spPr>
          <a:xfrm>
            <a:off x="8229600" y="7462109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E879E9F-B155-0368-9760-D3718A859873}"/>
              </a:ext>
            </a:extLst>
          </p:cNvPr>
          <p:cNvSpPr/>
          <p:nvPr/>
        </p:nvSpPr>
        <p:spPr>
          <a:xfrm>
            <a:off x="11353800" y="7300373"/>
            <a:ext cx="4038600" cy="81724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“Smoking !!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금연 구역에서 흡연을 하고 있습니다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1FE66DA-43E5-2F2B-D818-3C93F2232F97}"/>
              </a:ext>
            </a:extLst>
          </p:cNvPr>
          <p:cNvSpPr/>
          <p:nvPr/>
        </p:nvSpPr>
        <p:spPr>
          <a:xfrm>
            <a:off x="1877568" y="4786203"/>
            <a:ext cx="4370832" cy="40862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사람들이 싸우는 경우</a:t>
            </a:r>
          </a:p>
        </p:txBody>
      </p:sp>
    </p:spTree>
    <p:extLst>
      <p:ext uri="{BB962C8B-B14F-4D97-AF65-F5344CB8AC3E}">
        <p14:creationId xmlns:p14="http://schemas.microsoft.com/office/powerpoint/2010/main" val="38424758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1E26154-8A0B-84A0-B871-98AB8815E5A6}"/>
              </a:ext>
            </a:extLst>
          </p:cNvPr>
          <p:cNvSpPr txBox="1"/>
          <p:nvPr/>
        </p:nvSpPr>
        <p:spPr>
          <a:xfrm>
            <a:off x="12689920" y="2662740"/>
            <a:ext cx="1905000" cy="150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대처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C08163-FE3D-1F81-FCB8-044057C7D1A2}"/>
              </a:ext>
            </a:extLst>
          </p:cNvPr>
          <p:cNvSpPr/>
          <p:nvPr/>
        </p:nvSpPr>
        <p:spPr>
          <a:xfrm>
            <a:off x="1981200" y="4595571"/>
            <a:ext cx="4370832" cy="817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누군가가 쓰러지고 일어나지 못하는 상황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BC78880-F2E6-62A5-4A26-85B46477CDA9}"/>
              </a:ext>
            </a:extLst>
          </p:cNvPr>
          <p:cNvSpPr/>
          <p:nvPr/>
        </p:nvSpPr>
        <p:spPr>
          <a:xfrm>
            <a:off x="8276382" y="4705323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F687D22-7BE2-40D4-81D3-0CE3005336D7}"/>
              </a:ext>
            </a:extLst>
          </p:cNvPr>
          <p:cNvSpPr/>
          <p:nvPr/>
        </p:nvSpPr>
        <p:spPr>
          <a:xfrm>
            <a:off x="11603428" y="4338848"/>
            <a:ext cx="4038600" cy="12258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Falling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!!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누군가 쓰러져 있습니다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 119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에 신고합니다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.”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8118FD9-C435-334F-D80E-AA2D80EEDBD8}"/>
              </a:ext>
            </a:extLst>
          </p:cNvPr>
          <p:cNvSpPr txBox="1"/>
          <p:nvPr/>
        </p:nvSpPr>
        <p:spPr>
          <a:xfrm>
            <a:off x="647700" y="327362"/>
            <a:ext cx="4038600" cy="148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시현 영상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DF0D310-A664-07AD-5037-B100C1F5FBA6}"/>
              </a:ext>
            </a:extLst>
          </p:cNvPr>
          <p:cNvSpPr txBox="1"/>
          <p:nvPr/>
        </p:nvSpPr>
        <p:spPr>
          <a:xfrm>
            <a:off x="3276600" y="2675122"/>
            <a:ext cx="1905000" cy="1505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ts val="13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64E688"/>
                </a:solidFill>
                <a:effectLst/>
                <a:uLnTx/>
                <a:uFillTx/>
                <a:latin typeface="Arial"/>
                <a:ea typeface="Gothic A1 Ultra-Bold"/>
                <a:cs typeface="Arial"/>
                <a:sym typeface="Arial"/>
              </a:rPr>
              <a:t>상황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64E688"/>
              </a:solidFill>
              <a:effectLst/>
              <a:uLnTx/>
              <a:uFillTx/>
              <a:latin typeface="Arial"/>
              <a:ea typeface="Gothic A1 Ultra-Bold"/>
              <a:cs typeface="Arial"/>
              <a:sym typeface="Arial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1934D4-AF63-CA2D-14B9-25D18268E893}"/>
              </a:ext>
            </a:extLst>
          </p:cNvPr>
          <p:cNvSpPr/>
          <p:nvPr/>
        </p:nvSpPr>
        <p:spPr>
          <a:xfrm>
            <a:off x="1981200" y="6071202"/>
            <a:ext cx="4370832" cy="817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전시회에서 사진을 찍고 있는 상황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E1485BD-6DD4-CD2F-8F73-1A337A7CA330}"/>
              </a:ext>
            </a:extLst>
          </p:cNvPr>
          <p:cNvSpPr/>
          <p:nvPr/>
        </p:nvSpPr>
        <p:spPr>
          <a:xfrm>
            <a:off x="8276382" y="6117749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FA49C82-38D5-5BC6-A9C2-3178AD4E4C12}"/>
              </a:ext>
            </a:extLst>
          </p:cNvPr>
          <p:cNvSpPr/>
          <p:nvPr/>
        </p:nvSpPr>
        <p:spPr>
          <a:xfrm>
            <a:off x="11623120" y="5890221"/>
            <a:ext cx="4038600" cy="12258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“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Picture !!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사진을 찍는 사람이 잇습니다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경고나 퇴장 조치가 필요합니다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AFDEFD-1F93-1050-4D43-D6A062D04D8F}"/>
              </a:ext>
            </a:extLst>
          </p:cNvPr>
          <p:cNvSpPr/>
          <p:nvPr/>
        </p:nvSpPr>
        <p:spPr>
          <a:xfrm>
            <a:off x="1984196" y="7457865"/>
            <a:ext cx="4370832" cy="817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식음료 취식 금지 구역에서 음료 섭취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94E872C-7933-9CEA-790D-6013365D0BF7}"/>
              </a:ext>
            </a:extLst>
          </p:cNvPr>
          <p:cNvSpPr/>
          <p:nvPr/>
        </p:nvSpPr>
        <p:spPr>
          <a:xfrm>
            <a:off x="8276382" y="7620027"/>
            <a:ext cx="1143000" cy="492919"/>
          </a:xfrm>
          <a:prstGeom prst="rightArrow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E879E9F-B155-0368-9760-D3718A859873}"/>
              </a:ext>
            </a:extLst>
          </p:cNvPr>
          <p:cNvSpPr/>
          <p:nvPr/>
        </p:nvSpPr>
        <p:spPr>
          <a:xfrm>
            <a:off x="11623120" y="7457865"/>
            <a:ext cx="4038600" cy="817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“Drinking !!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채플 내에서 취식 금지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!!”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C0504D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09832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>
            <a:extLst>
              <a:ext uri="{FF2B5EF4-FFF2-40B4-BE49-F238E27FC236}">
                <a16:creationId xmlns:a16="http://schemas.microsoft.com/office/drawing/2014/main" id="{51E26154-8A0B-84A0-B871-98AB8815E5A6}"/>
              </a:ext>
            </a:extLst>
          </p:cNvPr>
          <p:cNvSpPr txBox="1"/>
          <p:nvPr/>
        </p:nvSpPr>
        <p:spPr>
          <a:xfrm>
            <a:off x="495300" y="174962"/>
            <a:ext cx="4038600" cy="148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19"/>
              </a:lnSpc>
            </a:pPr>
            <a:r>
              <a:rPr lang="ko-KR" altLang="en-US" sz="6000" b="1" dirty="0">
                <a:solidFill>
                  <a:srgbClr val="64E688"/>
                </a:solidFill>
                <a:ea typeface="Gothic A1 Ultra-Bold"/>
              </a:rPr>
              <a:t>시현 영상</a:t>
            </a:r>
            <a:endParaRPr lang="en-US" sz="6000" b="1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2" name="KakaoTalk_20231118_154046012">
            <a:hlinkClick r:id="" action="ppaction://media"/>
            <a:extLst>
              <a:ext uri="{FF2B5EF4-FFF2-40B4-BE49-F238E27FC236}">
                <a16:creationId xmlns:a16="http://schemas.microsoft.com/office/drawing/2014/main" id="{4EBBAE02-7FE6-C5BD-7117-5AD29883D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1643062"/>
            <a:ext cx="13538200" cy="76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3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2434" y="1622996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570551" y="2847872"/>
            <a:ext cx="13660049" cy="5816132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-4526024">
            <a:off x="439760" y="5798288"/>
            <a:ext cx="3068369" cy="3281678"/>
          </a:xfrm>
          <a:custGeom>
            <a:avLst/>
            <a:gdLst/>
            <a:ahLst/>
            <a:cxnLst/>
            <a:rect l="l" t="t" r="r" b="b"/>
            <a:pathLst>
              <a:path w="3068369" h="3281678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43BAC-BE08-5D36-E90A-BC73AA115C16}"/>
              </a:ext>
            </a:extLst>
          </p:cNvPr>
          <p:cNvSpPr txBox="1"/>
          <p:nvPr/>
        </p:nvSpPr>
        <p:spPr>
          <a:xfrm>
            <a:off x="2667000" y="3224043"/>
            <a:ext cx="1341120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대수 증가대비 관리 인력은 늘어나지 않음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-&gt;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자체적으로 인지하여 판단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관리 인력 부족 문제 해결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정확도 부족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&amp;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높은 실행 시간 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-&gt;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BLIP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모델로 정확성을 증가 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-&gt;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범죄 예방 효과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Good!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최신 지능형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일반화 능력 부족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	-&gt;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BLIP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Zero-shot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활용 </a:t>
            </a: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일반화 능력 상승</a:t>
            </a:r>
            <a:r>
              <a:rPr lang="en-US" altLang="ko-KR" sz="3500" dirty="0">
                <a:solidFill>
                  <a:srgbClr val="F79646">
                    <a:lumMod val="60000"/>
                    <a:lumOff val="40000"/>
                  </a:srgbClr>
                </a:solidFill>
                <a:latin typeface="Calibri"/>
                <a:ea typeface="맑은 고딕" panose="020B0503020000020004" pitchFamily="50" charset="-127"/>
              </a:rPr>
              <a:t>, </a:t>
            </a:r>
            <a:r>
              <a:rPr lang="ko-KR" altLang="en-US" sz="3500" dirty="0">
                <a:solidFill>
                  <a:srgbClr val="F79646">
                    <a:lumMod val="60000"/>
                    <a:lumOff val="40000"/>
                  </a:srgbClr>
                </a:solidFill>
                <a:latin typeface="Calibri"/>
                <a:ea typeface="맑은 고딕" panose="020B0503020000020004" pitchFamily="50" charset="-127"/>
              </a:rPr>
              <a:t>다목적 활용 가능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D98314E0-C225-CB8E-667B-AF15AF9AFA30}"/>
              </a:ext>
            </a:extLst>
          </p:cNvPr>
          <p:cNvSpPr txBox="1"/>
          <p:nvPr/>
        </p:nvSpPr>
        <p:spPr>
          <a:xfrm>
            <a:off x="495300" y="174962"/>
            <a:ext cx="4038600" cy="1503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619"/>
              </a:lnSpc>
            </a:pPr>
            <a:r>
              <a:rPr lang="ko-KR" altLang="en-US" sz="6000" b="1">
                <a:solidFill>
                  <a:srgbClr val="64E688"/>
                </a:solidFill>
                <a:ea typeface="Gothic A1 Ultra-Bold"/>
              </a:rPr>
              <a:t>기대 효과</a:t>
            </a:r>
            <a:endParaRPr lang="en-US" sz="6000" b="1" dirty="0">
              <a:solidFill>
                <a:srgbClr val="64E688"/>
              </a:solidFill>
              <a:ea typeface="Gothic A1 Ultra-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59000" y="4989355"/>
            <a:ext cx="7212561" cy="7745031"/>
          </a:xfrm>
          <a:custGeom>
            <a:avLst/>
            <a:gdLst/>
            <a:ahLst/>
            <a:cxnLst/>
            <a:rect l="l" t="t" r="r" b="b"/>
            <a:pathLst>
              <a:path w="7212561" h="7745031">
                <a:moveTo>
                  <a:pt x="0" y="0"/>
                </a:moveTo>
                <a:lnTo>
                  <a:pt x="7212560" y="0"/>
                </a:lnTo>
                <a:lnTo>
                  <a:pt x="7212560" y="7745032"/>
                </a:lnTo>
                <a:lnTo>
                  <a:pt x="0" y="77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2590800" y="-3177080"/>
            <a:ext cx="6664739" cy="6844405"/>
          </a:xfrm>
          <a:custGeom>
            <a:avLst/>
            <a:gdLst/>
            <a:ahLst/>
            <a:cxnLst/>
            <a:rect l="l" t="t" r="r" b="b"/>
            <a:pathLst>
              <a:path w="6664739" h="6844405">
                <a:moveTo>
                  <a:pt x="0" y="0"/>
                </a:moveTo>
                <a:lnTo>
                  <a:pt x="6664740" y="0"/>
                </a:lnTo>
                <a:lnTo>
                  <a:pt x="6664740" y="6844405"/>
                </a:lnTo>
                <a:lnTo>
                  <a:pt x="0" y="684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384630" y="1271202"/>
            <a:ext cx="13518740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ko-KR" altLang="en-US" sz="6000" dirty="0">
                <a:solidFill>
                  <a:srgbClr val="64E688"/>
                </a:solidFill>
                <a:ea typeface="Arita Dotum Semi-Bold"/>
              </a:rPr>
              <a:t>참고자료</a:t>
            </a:r>
            <a:endParaRPr lang="en-US" sz="6000" dirty="0">
              <a:solidFill>
                <a:srgbClr val="64E688"/>
              </a:solidFill>
              <a:ea typeface="Arita Dotum Semi-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615740-842A-0586-8991-86798DC7FA05}"/>
              </a:ext>
            </a:extLst>
          </p:cNvPr>
          <p:cNvSpPr txBox="1"/>
          <p:nvPr/>
        </p:nvSpPr>
        <p:spPr>
          <a:xfrm>
            <a:off x="2895600" y="2882261"/>
            <a:ext cx="131064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[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</a:rPr>
              <a:t>뉴스 자료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]</a:t>
            </a:r>
            <a:endParaRPr lang="en-US" altLang="ko-KR" sz="2400" dirty="0">
              <a:solidFill>
                <a:schemeClr val="bg1"/>
              </a:solidFill>
              <a:hlinkClick r:id="rId4"/>
            </a:endParaRPr>
          </a:p>
          <a:p>
            <a:r>
              <a:rPr lang="ko-KR" altLang="en-US" sz="2400" dirty="0">
                <a:solidFill>
                  <a:schemeClr val="bg1"/>
                </a:solidFill>
                <a:hlinkClick r:id="rId4"/>
              </a:rPr>
              <a:t>https://news.sbs.co.kr/news/endPage.do?news_id=N1007385155&amp;plink=ORI&amp;cooper=NAVER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5"/>
              </a:rPr>
              <a:t>https://www.dailypop.kr/news/articleView.html?idxno=72605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6"/>
              </a:rPr>
              <a:t>https://www.e4ds.com/sub_view.asp?ch=29&amp;t=0&amp;idx=16616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[BLIP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</a:rPr>
              <a:t> 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&amp;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</a:rPr>
              <a:t> 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Zero shot]</a:t>
            </a:r>
            <a:endParaRPr lang="en-US" altLang="ko-KR" sz="2400" dirty="0">
              <a:solidFill>
                <a:schemeClr val="bg1"/>
              </a:solidFill>
              <a:hlinkClick r:id="rId4"/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7"/>
              </a:rPr>
              <a:t>https://arxiv.org/abs/2201.12086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8"/>
              </a:rPr>
              <a:t>https://github.com/salesforce/BLIP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9"/>
              </a:rPr>
              <a:t>https://huggingface.co/Salesforce/blip-image-captioning-large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[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</a:rPr>
              <a:t>데이터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]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10"/>
              </a:rPr>
              <a:t>https://www.aihub.or.kr/aihubdata/data/view.do?currMenu=115&amp;topMenu=100&amp;aihubDataSe=realm&amp;dataSetSn=71461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11"/>
              </a:rPr>
              <a:t>https://universe.roboflow.com/search?q=knife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[Raspberry Pi &amp; Embedded </a:t>
            </a:r>
            <a:r>
              <a:rPr lang="en-US" altLang="ko-KR" sz="2400" dirty="0" err="1">
                <a:solidFill>
                  <a:srgbClr val="64E688"/>
                </a:solidFill>
                <a:ea typeface="Arita Dotum Semi-Bold"/>
              </a:rPr>
              <a:t>Envs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]</a:t>
            </a:r>
            <a:endParaRPr lang="en-US" altLang="ko-KR" sz="2400" dirty="0">
              <a:solidFill>
                <a:schemeClr val="bg1"/>
              </a:solidFill>
              <a:hlinkClick r:id="rId4"/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12"/>
              </a:rPr>
              <a:t>https://github.com/tensorflow/examples/tree/master/lite/examples/object_detection/raspberry_pi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  <a:hlinkClick r:id="rId13"/>
              </a:rPr>
              <a:t>https://coral.ai/docs/reference/py/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[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</a:rPr>
              <a:t>통신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</a:rPr>
              <a:t>]</a:t>
            </a:r>
          </a:p>
          <a:p>
            <a:r>
              <a:rPr lang="en-US" altLang="ko-KR" sz="2400" dirty="0">
                <a:solidFill>
                  <a:srgbClr val="64E688"/>
                </a:solidFill>
                <a:ea typeface="Arita Dotum Semi-Bold"/>
                <a:hlinkClick r:id="rId14"/>
              </a:rPr>
              <a:t>‘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  <a:hlinkClick r:id="rId14"/>
              </a:rPr>
              <a:t>윤성우의 열혈 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  <a:hlinkClick r:id="rId14"/>
              </a:rPr>
              <a:t>TCP/IP 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  <a:hlinkClick r:id="rId14"/>
              </a:rPr>
              <a:t>소켓 프로그래밍</a:t>
            </a:r>
            <a:r>
              <a:rPr lang="en-US" altLang="ko-KR" sz="2400" dirty="0">
                <a:solidFill>
                  <a:srgbClr val="64E688"/>
                </a:solidFill>
                <a:ea typeface="Arita Dotum Semi-Bold"/>
                <a:hlinkClick r:id="rId14"/>
              </a:rPr>
              <a:t>’</a:t>
            </a:r>
            <a:r>
              <a:rPr lang="ko-KR" altLang="en-US" sz="2400" dirty="0">
                <a:solidFill>
                  <a:srgbClr val="64E688"/>
                </a:solidFill>
                <a:ea typeface="Arita Dotum Semi-Bold"/>
                <a:hlinkClick r:id="rId14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hlinkClick r:id="rId14"/>
              </a:rPr>
              <a:t>https://1d1cblog.tistory.com/319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3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856577" y="7386109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Freeform 5"/>
          <p:cNvSpPr/>
          <p:nvPr/>
        </p:nvSpPr>
        <p:spPr>
          <a:xfrm rot="1713587">
            <a:off x="-58846" y="-206980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6172201" y="4552898"/>
            <a:ext cx="9131294" cy="3818625"/>
            <a:chOff x="3454400" y="1613118"/>
            <a:chExt cx="23027768" cy="5091497"/>
          </a:xfrm>
        </p:grpSpPr>
        <p:sp>
          <p:nvSpPr>
            <p:cNvPr id="8" name="TextBox 8"/>
            <p:cNvSpPr txBox="1"/>
            <p:nvPr/>
          </p:nvSpPr>
          <p:spPr>
            <a:xfrm>
              <a:off x="3454400" y="1613118"/>
              <a:ext cx="15847220" cy="1807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87"/>
                </a:lnSpc>
              </a:pPr>
              <a:r>
                <a:rPr lang="ko-KR" altLang="en-US" sz="9072" dirty="0">
                  <a:solidFill>
                    <a:srgbClr val="64E688"/>
                  </a:solidFill>
                  <a:ea typeface="Gothic A1 Ultra-Bold"/>
                </a:rPr>
                <a:t>감사합니다</a:t>
              </a:r>
              <a:r>
                <a:rPr lang="en-US" altLang="ko-KR" sz="9072" dirty="0">
                  <a:solidFill>
                    <a:srgbClr val="64E688"/>
                  </a:solidFill>
                  <a:ea typeface="Gothic A1 Ultra-Bold"/>
                </a:rPr>
                <a:t>.</a:t>
              </a:r>
              <a:endParaRPr lang="en-US" sz="3500" dirty="0">
                <a:solidFill>
                  <a:srgbClr val="64E688"/>
                </a:solidFill>
                <a:ea typeface="Gothic A1 Ultra-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325751" y="6159785"/>
              <a:ext cx="5156417" cy="5448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ea typeface="Arita Dotum Medium"/>
                </a:rPr>
                <a:t>Team : MVP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7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9"/>
    </mc:Choice>
    <mc:Fallback xmlns="">
      <p:transition spd="slow" advTm="39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3A8DCD-ED30-4DC6-CC3A-1DEA7198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9755963" cy="2099981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FE5C31-3BCB-12FC-E292-A711487C2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4229100"/>
            <a:ext cx="9598466" cy="2201931"/>
          </a:xfrm>
          <a:prstGeom prst="rect">
            <a:avLst/>
          </a:prstGeom>
          <a:ln>
            <a:noFill/>
          </a:ln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D83C3D8-4BFF-E927-784C-90E91F1BC80B}"/>
              </a:ext>
            </a:extLst>
          </p:cNvPr>
          <p:cNvSpPr txBox="1"/>
          <p:nvPr/>
        </p:nvSpPr>
        <p:spPr>
          <a:xfrm>
            <a:off x="609600" y="943232"/>
            <a:ext cx="11667464" cy="11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기획 의도 </a:t>
            </a:r>
            <a:r>
              <a:rPr lang="en-US" altLang="ko-KR" sz="7749" dirty="0">
                <a:solidFill>
                  <a:srgbClr val="64E688"/>
                </a:solidFill>
                <a:ea typeface="Gothic A1 Ultra-Bold"/>
              </a:rPr>
              <a:t>&amp; </a:t>
            </a: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시장 배경</a:t>
            </a:r>
            <a:endParaRPr lang="en-US" sz="7749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1026" name="Picture 2" descr="에스원 “중대재해, 지능형 CCTV로 대처해야” - 디지털데일리">
            <a:extLst>
              <a:ext uri="{FF2B5EF4-FFF2-40B4-BE49-F238E27FC236}">
                <a16:creationId xmlns:a16="http://schemas.microsoft.com/office/drawing/2014/main" id="{92072714-DA0A-18F6-C28F-D77D66BD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6743700"/>
            <a:ext cx="4894973" cy="303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리포트] 인파 감지 지능형 CCTV…밀집 사고 방지 시스템">
            <a:extLst>
              <a:ext uri="{FF2B5EF4-FFF2-40B4-BE49-F238E27FC236}">
                <a16:creationId xmlns:a16="http://schemas.microsoft.com/office/drawing/2014/main" id="{F3E26560-F5AB-EBFD-84B8-497AFB28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67299"/>
            <a:ext cx="7086600" cy="442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7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1444" y="6721765"/>
            <a:ext cx="7212561" cy="7745031"/>
          </a:xfrm>
          <a:custGeom>
            <a:avLst/>
            <a:gdLst/>
            <a:ahLst/>
            <a:cxnLst/>
            <a:rect l="l" t="t" r="r" b="b"/>
            <a:pathLst>
              <a:path w="7212561" h="7745031">
                <a:moveTo>
                  <a:pt x="0" y="0"/>
                </a:moveTo>
                <a:lnTo>
                  <a:pt x="7212560" y="0"/>
                </a:lnTo>
                <a:lnTo>
                  <a:pt x="7212560" y="7745032"/>
                </a:lnTo>
                <a:lnTo>
                  <a:pt x="0" y="77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905000" y="-3710608"/>
            <a:ext cx="6664739" cy="6844405"/>
          </a:xfrm>
          <a:custGeom>
            <a:avLst/>
            <a:gdLst/>
            <a:ahLst/>
            <a:cxnLst/>
            <a:rect l="l" t="t" r="r" b="b"/>
            <a:pathLst>
              <a:path w="6664739" h="6844405">
                <a:moveTo>
                  <a:pt x="0" y="0"/>
                </a:moveTo>
                <a:lnTo>
                  <a:pt x="6664740" y="0"/>
                </a:lnTo>
                <a:lnTo>
                  <a:pt x="6664740" y="6844405"/>
                </a:lnTo>
                <a:lnTo>
                  <a:pt x="0" y="684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384630" y="1271202"/>
            <a:ext cx="13518740" cy="93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ko-KR" altLang="en-US" sz="6000" dirty="0">
                <a:solidFill>
                  <a:srgbClr val="64E688"/>
                </a:solidFill>
                <a:ea typeface="Arita Dotum Semi-Bold"/>
              </a:rPr>
              <a:t>현재 도입된 지능형 </a:t>
            </a:r>
            <a:r>
              <a:rPr lang="en-US" altLang="ko-KR" sz="6000" dirty="0">
                <a:solidFill>
                  <a:srgbClr val="64E688"/>
                </a:solidFill>
                <a:ea typeface="Arita Dotum Semi-Bold"/>
              </a:rPr>
              <a:t>CCTV</a:t>
            </a:r>
            <a:r>
              <a:rPr lang="ko-KR" altLang="en-US" sz="6000" dirty="0">
                <a:solidFill>
                  <a:srgbClr val="64E688"/>
                </a:solidFill>
                <a:ea typeface="Arita Dotum Semi-Bold"/>
              </a:rPr>
              <a:t>의 문제점</a:t>
            </a:r>
            <a:endParaRPr lang="en-US" sz="6000" dirty="0">
              <a:solidFill>
                <a:srgbClr val="64E688"/>
              </a:solidFill>
              <a:ea typeface="Arita Dotum Semi-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55026" y="4783081"/>
            <a:ext cx="2990932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ea typeface="Arita Dotum Medium"/>
              </a:rPr>
              <a:t>1. </a:t>
            </a:r>
            <a:r>
              <a:rPr lang="ko-KR" altLang="en-US" sz="4000" b="1" dirty="0">
                <a:solidFill>
                  <a:schemeClr val="accent3">
                    <a:lumMod val="20000"/>
                    <a:lumOff val="80000"/>
                  </a:schemeClr>
                </a:solidFill>
                <a:ea typeface="Arita Dotum Medium"/>
              </a:rPr>
              <a:t>다양성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ea typeface="Arita Dotum Medium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602626" y="5435212"/>
            <a:ext cx="32766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797B740-DE40-42F7-B5CC-6376D05D99BD}"/>
              </a:ext>
            </a:extLst>
          </p:cNvPr>
          <p:cNvSpPr txBox="1"/>
          <p:nvPr/>
        </p:nvSpPr>
        <p:spPr>
          <a:xfrm>
            <a:off x="10137822" y="4750406"/>
            <a:ext cx="2990932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Arita Dotum Medium"/>
              </a:rPr>
              <a:t>2. </a:t>
            </a:r>
            <a:r>
              <a:rPr lang="ko-KR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Arita Dotum Medium"/>
              </a:rPr>
              <a:t>정확성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ea typeface="Arita Dotum Medium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F9C1477-8B85-FB79-056B-75C2602D6D53}"/>
              </a:ext>
            </a:extLst>
          </p:cNvPr>
          <p:cNvSpPr txBox="1"/>
          <p:nvPr/>
        </p:nvSpPr>
        <p:spPr>
          <a:xfrm>
            <a:off x="5063048" y="6006002"/>
            <a:ext cx="2374888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4000" b="1" dirty="0">
                <a:solidFill>
                  <a:schemeClr val="accent6">
                    <a:lumMod val="20000"/>
                    <a:lumOff val="80000"/>
                  </a:schemeClr>
                </a:solidFill>
                <a:ea typeface="Arita Dotum Medium"/>
              </a:rPr>
              <a:t>3. </a:t>
            </a:r>
            <a:r>
              <a:rPr lang="ko-KR" altLang="en-US" sz="4000" b="1" dirty="0">
                <a:solidFill>
                  <a:schemeClr val="accent6">
                    <a:lumMod val="20000"/>
                    <a:lumOff val="80000"/>
                  </a:schemeClr>
                </a:solidFill>
                <a:ea typeface="Arita Dotum Medium"/>
              </a:rPr>
              <a:t>속도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  <a:ea typeface="Arita Dotum Medium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89FEC82-FAD6-7566-ED06-CEC367907F81}"/>
              </a:ext>
            </a:extLst>
          </p:cNvPr>
          <p:cNvSpPr txBox="1"/>
          <p:nvPr/>
        </p:nvSpPr>
        <p:spPr>
          <a:xfrm>
            <a:off x="10445844" y="5980977"/>
            <a:ext cx="2374888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ea typeface="Arita Dotum Medium"/>
              </a:rPr>
              <a:t>4. </a:t>
            </a:r>
            <a:r>
              <a:rPr lang="ko-KR" altLang="en-US" sz="4000" b="1" dirty="0">
                <a:solidFill>
                  <a:schemeClr val="bg1">
                    <a:lumMod val="95000"/>
                  </a:schemeClr>
                </a:solidFill>
                <a:ea typeface="Arita Dotum Medium"/>
              </a:rPr>
              <a:t>가격</a:t>
            </a:r>
            <a:endParaRPr lang="en-US" sz="4000" b="1" dirty="0">
              <a:solidFill>
                <a:schemeClr val="bg1">
                  <a:lumMod val="95000"/>
                </a:schemeClr>
              </a:solidFill>
              <a:ea typeface="Arita Dotum Medium"/>
            </a:endParaRPr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26BEE836-292E-3EF7-D7C5-A42003B11E4A}"/>
              </a:ext>
            </a:extLst>
          </p:cNvPr>
          <p:cNvSpPr/>
          <p:nvPr/>
        </p:nvSpPr>
        <p:spPr>
          <a:xfrm>
            <a:off x="4602626" y="6685236"/>
            <a:ext cx="32766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10">
            <a:extLst>
              <a:ext uri="{FF2B5EF4-FFF2-40B4-BE49-F238E27FC236}">
                <a16:creationId xmlns:a16="http://schemas.microsoft.com/office/drawing/2014/main" id="{1A6876CC-2F04-E24D-7A17-D5F9A5A13E43}"/>
              </a:ext>
            </a:extLst>
          </p:cNvPr>
          <p:cNvSpPr/>
          <p:nvPr/>
        </p:nvSpPr>
        <p:spPr>
          <a:xfrm>
            <a:off x="10064844" y="5422457"/>
            <a:ext cx="32766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F81DDA1E-723A-2554-8F5B-C29084793325}"/>
              </a:ext>
            </a:extLst>
          </p:cNvPr>
          <p:cNvSpPr/>
          <p:nvPr/>
        </p:nvSpPr>
        <p:spPr>
          <a:xfrm>
            <a:off x="10064844" y="6565457"/>
            <a:ext cx="32766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706600" y="-4521517"/>
            <a:ext cx="7990722" cy="8291992"/>
          </a:xfrm>
          <a:custGeom>
            <a:avLst/>
            <a:gdLst/>
            <a:ahLst/>
            <a:cxnLst/>
            <a:rect l="l" t="t" r="r" b="b"/>
            <a:pathLst>
              <a:path w="6228501" h="6844507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41654"/>
            <a:ext cx="11667464" cy="1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문제점</a:t>
            </a:r>
            <a:r>
              <a:rPr lang="en-US" sz="7749" dirty="0">
                <a:solidFill>
                  <a:srgbClr val="64E688"/>
                </a:solidFill>
                <a:ea typeface="Gothic A1 Ultra-Bold"/>
              </a:rPr>
              <a:t> #1 : </a:t>
            </a: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다양성</a:t>
            </a:r>
            <a:endParaRPr lang="en-US" sz="7749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2050" name="Picture 2" descr="프로그램 - 전체 | KTV 국민방송">
            <a:extLst>
              <a:ext uri="{FF2B5EF4-FFF2-40B4-BE49-F238E27FC236}">
                <a16:creationId xmlns:a16="http://schemas.microsoft.com/office/drawing/2014/main" id="{66F2382E-3049-C686-73A1-9910ACDF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106" y="2662339"/>
            <a:ext cx="6880390" cy="3870219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리포트] 인파 감지 지능형 CCTV…밀집 사고 방지 시스템">
            <a:extLst>
              <a:ext uri="{FF2B5EF4-FFF2-40B4-BE49-F238E27FC236}">
                <a16:creationId xmlns:a16="http://schemas.microsoft.com/office/drawing/2014/main" id="{A59B4B00-3B6F-8524-F85B-F25FCF1B6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04" y="2656912"/>
            <a:ext cx="6880390" cy="3866779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129F4887-236A-9EA8-2E72-45A1281DBED7}"/>
              </a:ext>
            </a:extLst>
          </p:cNvPr>
          <p:cNvSpPr/>
          <p:nvPr/>
        </p:nvSpPr>
        <p:spPr>
          <a:xfrm>
            <a:off x="2743200" y="7750615"/>
            <a:ext cx="3810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57245E7F-8C79-827C-D7A9-037196DFA4EA}"/>
              </a:ext>
            </a:extLst>
          </p:cNvPr>
          <p:cNvSpPr/>
          <p:nvPr/>
        </p:nvSpPr>
        <p:spPr>
          <a:xfrm flipV="1">
            <a:off x="2743200" y="8898769"/>
            <a:ext cx="381000" cy="0"/>
          </a:xfrm>
          <a:prstGeom prst="line">
            <a:avLst/>
          </a:prstGeom>
          <a:ln w="19050" cap="rnd">
            <a:solidFill>
              <a:srgbClr val="64E688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40CC281-042C-EC6A-ECC7-2366CD7C802C}"/>
              </a:ext>
            </a:extLst>
          </p:cNvPr>
          <p:cNvSpPr txBox="1"/>
          <p:nvPr/>
        </p:nvSpPr>
        <p:spPr>
          <a:xfrm>
            <a:off x="3340112" y="7527867"/>
            <a:ext cx="1160777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600" dirty="0">
                <a:solidFill>
                  <a:srgbClr val="FFFFFF"/>
                </a:solidFill>
                <a:ea typeface="Arita Dotum Medium"/>
              </a:rPr>
              <a:t>CCTV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마다 정해진 국소적인 범위에서 동작</a:t>
            </a:r>
            <a:endParaRPr lang="en-US" sz="36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ADC88BE-4E11-37E7-BD15-255BF446777D}"/>
              </a:ext>
            </a:extLst>
          </p:cNvPr>
          <p:cNvSpPr txBox="1"/>
          <p:nvPr/>
        </p:nvSpPr>
        <p:spPr>
          <a:xfrm>
            <a:off x="3340112" y="8648700"/>
            <a:ext cx="1266188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3600" dirty="0">
                <a:solidFill>
                  <a:srgbClr val="FFFFFF"/>
                </a:solidFill>
                <a:ea typeface="Arita Dotum Medium"/>
              </a:rPr>
              <a:t>Rule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기반의 제한된 알고리즘 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제한적인 기능 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&amp; 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답변</a:t>
            </a:r>
            <a:r>
              <a:rPr lang="en-US" altLang="ko-KR" sz="36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rPr>
              <a:t>(Yes or No)</a:t>
            </a:r>
            <a:endParaRPr lang="en-US" sz="3600" dirty="0">
              <a:solidFill>
                <a:srgbClr val="FFFFFF"/>
              </a:solidFill>
              <a:ea typeface="Arita Dotum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4995C-51C2-BFF8-DE46-D72651D8DD43}"/>
              </a:ext>
            </a:extLst>
          </p:cNvPr>
          <p:cNvSpPr txBox="1"/>
          <p:nvPr/>
        </p:nvSpPr>
        <p:spPr>
          <a:xfrm rot="20316767">
            <a:off x="7252577" y="3180119"/>
            <a:ext cx="38943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chemeClr val="bg1"/>
                </a:solidFill>
                <a:highlight>
                  <a:srgbClr val="FF0000"/>
                </a:highlight>
              </a:rPr>
              <a:t>BUT  </a:t>
            </a:r>
            <a:endParaRPr lang="ko-KR" altLang="en-US" sz="15000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423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731" y="3633402"/>
            <a:ext cx="4885398" cy="4901731"/>
            <a:chOff x="0" y="0"/>
            <a:chExt cx="19016997" cy="190805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64E688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310692" y="4102469"/>
            <a:ext cx="637676" cy="460286"/>
          </a:xfrm>
          <a:custGeom>
            <a:avLst/>
            <a:gdLst/>
            <a:ahLst/>
            <a:cxnLst/>
            <a:rect l="l" t="t" r="r" b="b"/>
            <a:pathLst>
              <a:path w="637676" h="460286">
                <a:moveTo>
                  <a:pt x="0" y="0"/>
                </a:moveTo>
                <a:lnTo>
                  <a:pt x="637677" y="0"/>
                </a:lnTo>
                <a:lnTo>
                  <a:pt x="637677" y="460287"/>
                </a:lnTo>
                <a:lnTo>
                  <a:pt x="0" y="46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502696">
            <a:off x="14706613" y="-2815710"/>
            <a:ext cx="4481173" cy="5558044"/>
          </a:xfrm>
          <a:custGeom>
            <a:avLst/>
            <a:gdLst/>
            <a:ahLst/>
            <a:cxnLst/>
            <a:rect l="l" t="t" r="r" b="b"/>
            <a:pathLst>
              <a:path w="4481173" h="5558044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159094"/>
            <a:ext cx="12157224" cy="1475907"/>
            <a:chOff x="0" y="-171449"/>
            <a:chExt cx="16209631" cy="19678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49"/>
              <a:ext cx="16113022" cy="145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ko-KR" altLang="en-US" sz="7100" dirty="0">
                  <a:solidFill>
                    <a:schemeClr val="bg1"/>
                  </a:solidFill>
                  <a:ea typeface="Gothic A1 Ultra-Bold"/>
                </a:rPr>
                <a:t>모델 소개</a:t>
              </a:r>
              <a:endParaRPr lang="en-US" sz="71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609" y="117730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ea typeface="Arita Dotum Medium"/>
                </a:rPr>
                <a:t>Multi-Modal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을 활용한 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</a:rPr>
                <a:t>zero-shot captioning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0579" y="4196192"/>
            <a:ext cx="4803910" cy="5337341"/>
            <a:chOff x="-77300" y="-1726673"/>
            <a:chExt cx="6752063" cy="4480560"/>
          </a:xfrm>
        </p:grpSpPr>
        <p:sp>
          <p:nvSpPr>
            <p:cNvPr id="16" name="TextBox 16"/>
            <p:cNvSpPr txBox="1"/>
            <p:nvPr/>
          </p:nvSpPr>
          <p:spPr>
            <a:xfrm>
              <a:off x="1377024" y="-1726673"/>
              <a:ext cx="5297739" cy="152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5000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Arita Dotum Semi-Bold"/>
                </a:rPr>
                <a:t>BLIP</a:t>
              </a:r>
            </a:p>
            <a:p>
              <a:pPr>
                <a:lnSpc>
                  <a:spcPts val="3640"/>
                </a:lnSpc>
              </a:pPr>
              <a:r>
                <a:rPr lang="en-US" sz="2600" dirty="0">
                  <a:solidFill>
                    <a:srgbClr val="FFFFFF"/>
                  </a:solidFill>
                  <a:ea typeface="Arita Dotum Semi-Bold"/>
                </a:rPr>
                <a:t>(Bootstrapping Language-Image Pre-training)</a:t>
              </a:r>
            </a:p>
            <a:p>
              <a:pPr>
                <a:lnSpc>
                  <a:spcPts val="3640"/>
                </a:lnSpc>
              </a:pPr>
              <a:endParaRPr lang="en-US" sz="2600" dirty="0">
                <a:solidFill>
                  <a:srgbClr val="FFFFFF"/>
                </a:solidFill>
                <a:ea typeface="Arita Dotum Semi-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77300" y="-228731"/>
              <a:ext cx="6352715" cy="29826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3000" dirty="0">
                  <a:solidFill>
                    <a:srgbClr val="FFFFFF"/>
                  </a:solidFill>
                  <a:ea typeface="Arita Dotum Medium"/>
                </a:rPr>
                <a:t>- input        : image</a:t>
              </a:r>
            </a:p>
            <a:p>
              <a:pPr>
                <a:lnSpc>
                  <a:spcPts val="3079"/>
                </a:lnSpc>
              </a:pPr>
              <a:r>
                <a:rPr lang="en-US" sz="3000" dirty="0">
                  <a:solidFill>
                    <a:srgbClr val="FFFFFF"/>
                  </a:solidFill>
                  <a:ea typeface="Arita Dotum Medium"/>
                </a:rPr>
                <a:t>- output     : caption</a:t>
              </a:r>
            </a:p>
            <a:p>
              <a:pPr>
                <a:lnSpc>
                  <a:spcPts val="3079"/>
                </a:lnSpc>
              </a:pP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r>
                <a:rPr lang="en-US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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기존의 단순한 알람 방식 대신 자연어 결과 값으로 </a:t>
              </a:r>
              <a:endParaRPr lang="en-US" altLang="ko-KR" sz="30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endParaRPr>
            </a:p>
            <a:p>
              <a:pPr>
                <a:lnSpc>
                  <a:spcPts val="3079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직관적으로 이해할 수 있다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.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pic>
        <p:nvPicPr>
          <p:cNvPr id="25" name="그림 2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24850D63-8A28-5E0F-B77A-7B6F359BD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60" y="3443292"/>
            <a:ext cx="9983843" cy="5144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028700" y="1159094"/>
            <a:ext cx="12157224" cy="1475907"/>
            <a:chOff x="0" y="-171449"/>
            <a:chExt cx="16209631" cy="196787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49"/>
              <a:ext cx="16113022" cy="1453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ko-KR" altLang="en-US" sz="7100" dirty="0">
                  <a:solidFill>
                    <a:schemeClr val="bg1"/>
                  </a:solidFill>
                  <a:ea typeface="Gothic A1 Ultra-Bold"/>
                </a:rPr>
                <a:t>모델 소개</a:t>
              </a:r>
              <a:endParaRPr lang="en-US" sz="7100" dirty="0">
                <a:solidFill>
                  <a:schemeClr val="bg1"/>
                </a:solidFill>
                <a:ea typeface="Gothic A1 Ultra-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6609" y="1177302"/>
              <a:ext cx="16113022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ea typeface="Arita Dotum Medium"/>
                </a:rPr>
                <a:t>Multi-Modal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을 활용한 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</a:rPr>
                <a:t>zero-shot captioning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99B1766F-C6A3-CEB3-A0AA-960CC19BD14C}"/>
              </a:ext>
            </a:extLst>
          </p:cNvPr>
          <p:cNvGrpSpPr/>
          <p:nvPr/>
        </p:nvGrpSpPr>
        <p:grpSpPr>
          <a:xfrm>
            <a:off x="1028700" y="3646564"/>
            <a:ext cx="4885398" cy="4926681"/>
            <a:chOff x="0" y="0"/>
            <a:chExt cx="19016997" cy="19080574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94F56803-81D2-F9F7-5083-3C98F352DEEB}"/>
                </a:ext>
              </a:extLst>
            </p:cNvPr>
            <p:cNvSpPr/>
            <p:nvPr/>
          </p:nvSpPr>
          <p:spPr>
            <a:xfrm>
              <a:off x="0" y="0"/>
              <a:ext cx="19016997" cy="19080575"/>
            </a:xfrm>
            <a:custGeom>
              <a:avLst/>
              <a:gdLst/>
              <a:ahLst/>
              <a:cxnLst/>
              <a:rect l="l" t="t" r="r" b="b"/>
              <a:pathLst>
                <a:path w="19016997" h="19080575">
                  <a:moveTo>
                    <a:pt x="18892537" y="59690"/>
                  </a:moveTo>
                  <a:cubicBezTo>
                    <a:pt x="18928097" y="59690"/>
                    <a:pt x="18957306" y="88900"/>
                    <a:pt x="18957306" y="124460"/>
                  </a:cubicBezTo>
                  <a:lnTo>
                    <a:pt x="18957306" y="18956114"/>
                  </a:lnTo>
                  <a:cubicBezTo>
                    <a:pt x="18957306" y="18991675"/>
                    <a:pt x="18928097" y="19020884"/>
                    <a:pt x="18892537" y="19020884"/>
                  </a:cubicBezTo>
                  <a:lnTo>
                    <a:pt x="124460" y="19020884"/>
                  </a:lnTo>
                  <a:cubicBezTo>
                    <a:pt x="88900" y="19020884"/>
                    <a:pt x="59690" y="18991675"/>
                    <a:pt x="59690" y="189561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892537" y="59690"/>
                  </a:lnTo>
                  <a:moveTo>
                    <a:pt x="188925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956114"/>
                  </a:lnTo>
                  <a:cubicBezTo>
                    <a:pt x="0" y="19024695"/>
                    <a:pt x="55880" y="19080575"/>
                    <a:pt x="124460" y="19080575"/>
                  </a:cubicBezTo>
                  <a:lnTo>
                    <a:pt x="18892537" y="19080575"/>
                  </a:lnTo>
                  <a:cubicBezTo>
                    <a:pt x="18961117" y="19080575"/>
                    <a:pt x="19016997" y="19024695"/>
                    <a:pt x="19016997" y="18956114"/>
                  </a:cubicBezTo>
                  <a:lnTo>
                    <a:pt x="19016997" y="124460"/>
                  </a:lnTo>
                  <a:cubicBezTo>
                    <a:pt x="19016997" y="55880"/>
                    <a:pt x="18961117" y="0"/>
                    <a:pt x="18892537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6" name="Freeform 10">
            <a:extLst>
              <a:ext uri="{FF2B5EF4-FFF2-40B4-BE49-F238E27FC236}">
                <a16:creationId xmlns:a16="http://schemas.microsoft.com/office/drawing/2014/main" id="{2D29A146-470E-FC0E-E8A3-B4D936F8359B}"/>
              </a:ext>
            </a:extLst>
          </p:cNvPr>
          <p:cNvSpPr/>
          <p:nvPr/>
        </p:nvSpPr>
        <p:spPr>
          <a:xfrm>
            <a:off x="1141873" y="4128745"/>
            <a:ext cx="599246" cy="583992"/>
          </a:xfrm>
          <a:custGeom>
            <a:avLst/>
            <a:gdLst/>
            <a:ahLst/>
            <a:cxnLst/>
            <a:rect l="l" t="t" r="r" b="b"/>
            <a:pathLst>
              <a:path w="599246" h="583992">
                <a:moveTo>
                  <a:pt x="0" y="0"/>
                </a:moveTo>
                <a:lnTo>
                  <a:pt x="599246" y="0"/>
                </a:lnTo>
                <a:lnTo>
                  <a:pt x="599246" y="583993"/>
                </a:lnTo>
                <a:lnTo>
                  <a:pt x="0" y="5839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7" name="Group 15">
            <a:extLst>
              <a:ext uri="{FF2B5EF4-FFF2-40B4-BE49-F238E27FC236}">
                <a16:creationId xmlns:a16="http://schemas.microsoft.com/office/drawing/2014/main" id="{DB29B60D-664C-31A7-885D-07588BE5AF40}"/>
              </a:ext>
            </a:extLst>
          </p:cNvPr>
          <p:cNvGrpSpPr/>
          <p:nvPr/>
        </p:nvGrpSpPr>
        <p:grpSpPr>
          <a:xfrm>
            <a:off x="1242144" y="4234305"/>
            <a:ext cx="4580599" cy="4783501"/>
            <a:chOff x="266189" y="-1613655"/>
            <a:chExt cx="6097560" cy="3779314"/>
          </a:xfrm>
        </p:grpSpPr>
        <p:sp>
          <p:nvSpPr>
            <p:cNvPr id="58" name="TextBox 16">
              <a:extLst>
                <a:ext uri="{FF2B5EF4-FFF2-40B4-BE49-F238E27FC236}">
                  <a16:creationId xmlns:a16="http://schemas.microsoft.com/office/drawing/2014/main" id="{19B0B45B-52A1-BF02-24DB-A624EE0913AA}"/>
                </a:ext>
              </a:extLst>
            </p:cNvPr>
            <p:cNvSpPr txBox="1"/>
            <p:nvPr/>
          </p:nvSpPr>
          <p:spPr>
            <a:xfrm>
              <a:off x="1066010" y="-1613655"/>
              <a:ext cx="5297739" cy="385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4200" dirty="0">
                  <a:solidFill>
                    <a:schemeClr val="tx2">
                      <a:lumMod val="20000"/>
                      <a:lumOff val="80000"/>
                    </a:schemeClr>
                  </a:solidFill>
                  <a:ea typeface="Arita Dotum Semi-Bold"/>
                </a:rPr>
                <a:t>Zero-shot learning</a:t>
              </a:r>
            </a:p>
          </p:txBody>
        </p:sp>
        <p:sp>
          <p:nvSpPr>
            <p:cNvPr id="59" name="TextBox 17">
              <a:extLst>
                <a:ext uri="{FF2B5EF4-FFF2-40B4-BE49-F238E27FC236}">
                  <a16:creationId xmlns:a16="http://schemas.microsoft.com/office/drawing/2014/main" id="{8A94D218-ABB8-F41B-1703-A53811AE07D8}"/>
                </a:ext>
              </a:extLst>
            </p:cNvPr>
            <p:cNvSpPr txBox="1"/>
            <p:nvPr/>
          </p:nvSpPr>
          <p:spPr>
            <a:xfrm>
              <a:off x="266189" y="-955528"/>
              <a:ext cx="5935037" cy="3121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altLang="ko-KR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 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다양한 환경에서 학습하지 않은 결과를 추론하거나 예측할 수 있어 탁월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</a:rPr>
                <a:t>!</a:t>
              </a:r>
            </a:p>
            <a:p>
              <a:pPr>
                <a:lnSpc>
                  <a:spcPts val="3079"/>
                </a:lnSpc>
              </a:pP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 marL="457200" indent="-457200">
                <a:lnSpc>
                  <a:spcPts val="3079"/>
                </a:lnSpc>
                <a:buFont typeface="Wingdings" panose="05000000000000000000" pitchFamily="2" charset="2"/>
                <a:buChar char="à"/>
              </a:pPr>
              <a:r>
                <a:rPr lang="ko-KR" altLang="en-US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일반적인 환경에서 </a:t>
              </a:r>
              <a:endParaRPr lang="en-US" altLang="ko-KR" sz="3000" dirty="0">
                <a:solidFill>
                  <a:srgbClr val="FFFFFF"/>
                </a:solidFill>
                <a:ea typeface="Arita Dotum Medium"/>
                <a:sym typeface="Wingdings" panose="05000000000000000000" pitchFamily="2" charset="2"/>
              </a:endParaRPr>
            </a:p>
            <a:p>
              <a:pPr>
                <a:lnSpc>
                  <a:spcPts val="3079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모델 하나로도 다방면으로 활용 가능하다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  <a:sym typeface="Wingdings" panose="05000000000000000000" pitchFamily="2" charset="2"/>
                </a:rPr>
                <a:t>!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079"/>
                </a:lnSpc>
              </a:pPr>
              <a:endParaRPr lang="en-US" sz="21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DEF72AF-506E-3E22-7F20-B1F3C72D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727" y="3391645"/>
            <a:ext cx="5028116" cy="518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FF76AD-26FB-6B67-CC89-0220AD8EA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1472" y="3806385"/>
            <a:ext cx="6217313" cy="43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706600" y="-4533900"/>
            <a:ext cx="7990722" cy="8291992"/>
          </a:xfrm>
          <a:custGeom>
            <a:avLst/>
            <a:gdLst/>
            <a:ahLst/>
            <a:cxnLst/>
            <a:rect l="l" t="t" r="r" b="b"/>
            <a:pathLst>
              <a:path w="6228501" h="6844507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9271"/>
            <a:ext cx="11667464" cy="1156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9"/>
              </a:lnSpc>
            </a:pP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문제점</a:t>
            </a:r>
            <a:r>
              <a:rPr lang="en-US" sz="7749" dirty="0">
                <a:solidFill>
                  <a:srgbClr val="64E688"/>
                </a:solidFill>
                <a:ea typeface="Gothic A1 Ultra-Bold"/>
              </a:rPr>
              <a:t> #2 : </a:t>
            </a:r>
            <a:r>
              <a:rPr lang="ko-KR" altLang="en-US" sz="7749" dirty="0">
                <a:solidFill>
                  <a:srgbClr val="64E688"/>
                </a:solidFill>
                <a:ea typeface="Gothic A1 Ultra-Bold"/>
              </a:rPr>
              <a:t>정확성</a:t>
            </a:r>
            <a:endParaRPr lang="en-US" sz="7749" dirty="0">
              <a:solidFill>
                <a:srgbClr val="64E688"/>
              </a:solidFill>
              <a:ea typeface="Gothic A1 Ultra-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FD28BA-6A17-7CD9-9A40-47B6F33E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81534"/>
            <a:ext cx="12915813" cy="2754617"/>
          </a:xfrm>
          <a:prstGeom prst="rect">
            <a:avLst/>
          </a:prstGeom>
          <a:ln w="12700">
            <a:noFill/>
          </a:ln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0AA140D-977F-4452-0FBB-48ACB3B15441}"/>
              </a:ext>
            </a:extLst>
          </p:cNvPr>
          <p:cNvSpPr txBox="1"/>
          <p:nvPr/>
        </p:nvSpPr>
        <p:spPr>
          <a:xfrm>
            <a:off x="3079756" y="7658100"/>
            <a:ext cx="12128488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ea typeface="Arita Dotum Medium"/>
              </a:rPr>
              <a:t>기존 </a:t>
            </a:r>
            <a:r>
              <a:rPr lang="en-US" altLang="ko-KR" sz="3600" dirty="0">
                <a:solidFill>
                  <a:schemeClr val="accent2">
                    <a:lumMod val="40000"/>
                    <a:lumOff val="60000"/>
                  </a:schemeClr>
                </a:solidFill>
                <a:ea typeface="Arita Dotum Medium"/>
              </a:rPr>
              <a:t>Rule based </a:t>
            </a:r>
            <a:r>
              <a:rPr lang="ko-KR" alt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ea typeface="Arita Dotum Medium"/>
              </a:rPr>
              <a:t>알고리즘은 </a:t>
            </a: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실제 환경에서 성능을 내지 못함</a:t>
            </a:r>
            <a:endParaRPr lang="en-US" altLang="ko-KR" sz="3600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ko-KR" altLang="en-US" sz="3600" dirty="0">
                <a:solidFill>
                  <a:srgbClr val="FFFFFF"/>
                </a:solidFill>
                <a:ea typeface="Arita Dotum Medium"/>
              </a:rPr>
              <a:t> </a:t>
            </a:r>
            <a:endParaRPr lang="en-US" altLang="ko-KR" sz="3600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a typeface="Arita Dotum Medium"/>
              </a:rPr>
              <a:t>BLIP </a:t>
            </a:r>
            <a:r>
              <a:rPr lang="ko-KR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ea typeface="Arita Dotum Medium"/>
              </a:rPr>
              <a:t>모델</a:t>
            </a:r>
            <a:r>
              <a:rPr lang="ko-KR" altLang="en-US" sz="3600" dirty="0">
                <a:solidFill>
                  <a:schemeClr val="bg1"/>
                </a:solidFill>
                <a:ea typeface="Arita Dotum Medium"/>
              </a:rPr>
              <a:t>의 </a:t>
            </a:r>
            <a:r>
              <a:rPr lang="ko-KR" altLang="en-US" sz="3600" dirty="0">
                <a:solidFill>
                  <a:srgbClr val="FFC000"/>
                </a:solidFill>
                <a:ea typeface="Arita Dotum Medium"/>
              </a:rPr>
              <a:t>강한 일반화 능력</a:t>
            </a:r>
            <a:r>
              <a:rPr lang="ko-KR" altLang="en-US" sz="3600" dirty="0">
                <a:solidFill>
                  <a:schemeClr val="bg1"/>
                </a:solidFill>
                <a:ea typeface="Arita Dotum Medium"/>
              </a:rPr>
              <a:t>을 통해 성능 개선</a:t>
            </a:r>
            <a:endParaRPr lang="en-US" sz="3600" dirty="0">
              <a:solidFill>
                <a:schemeClr val="bg1"/>
              </a:solidFill>
              <a:ea typeface="Arita Dotum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6A6FA8-A31E-739F-41C6-33E08B315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28"/>
          <a:stretch/>
        </p:blipFill>
        <p:spPr>
          <a:xfrm>
            <a:off x="8534400" y="4076700"/>
            <a:ext cx="9073519" cy="297535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18423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0428" y="3640667"/>
            <a:ext cx="5781294" cy="5219036"/>
            <a:chOff x="0" y="277196"/>
            <a:chExt cx="4990370" cy="4105952"/>
          </a:xfrm>
        </p:grpSpPr>
        <p:sp>
          <p:nvSpPr>
            <p:cNvPr id="3" name="TextBox 3"/>
            <p:cNvSpPr txBox="1"/>
            <p:nvPr/>
          </p:nvSpPr>
          <p:spPr>
            <a:xfrm>
              <a:off x="10510" y="277196"/>
              <a:ext cx="4958838" cy="3934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ta Dotum Semi-Bold"/>
                </a:rPr>
                <a:t>Fine</a:t>
              </a:r>
              <a:r>
                <a:rPr lang="ko-KR" altLang="en-US" sz="4000" dirty="0">
                  <a:solidFill>
                    <a:srgbClr val="FFFFFF"/>
                  </a:solidFill>
                  <a:latin typeface="Arita Dotum Semi-Bold"/>
                </a:rPr>
                <a:t> </a:t>
              </a:r>
              <a:r>
                <a:rPr lang="en-US" altLang="ko-KR" sz="4000" dirty="0">
                  <a:solidFill>
                    <a:srgbClr val="FFFFFF"/>
                  </a:solidFill>
                  <a:latin typeface="Arita Dotum Semi-Bold"/>
                </a:rPr>
                <a:t>Tuning</a:t>
              </a:r>
              <a:endParaRPr lang="en-US" sz="4000" dirty="0">
                <a:solidFill>
                  <a:srgbClr val="FFFFFF"/>
                </a:solidFill>
                <a:latin typeface="Arita Dotum Semi-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22" y="1226856"/>
              <a:ext cx="4969348" cy="31562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altLang="ko-KR" sz="3000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Arita Dotum Medium"/>
                </a:rPr>
                <a:t>PROBLEM ) </a:t>
              </a: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원하는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caption(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단어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문구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)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이 나오지 않는다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. ex)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 폭력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칼부림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,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흡연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..</a:t>
              </a:r>
            </a:p>
            <a:p>
              <a:pPr>
                <a:lnSpc>
                  <a:spcPts val="3499"/>
                </a:lnSpc>
              </a:pPr>
              <a:endParaRPr lang="en-US" altLang="ko-KR" sz="24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3000" dirty="0">
                  <a:solidFill>
                    <a:schemeClr val="accent1">
                      <a:lumMod val="60000"/>
                      <a:lumOff val="40000"/>
                    </a:schemeClr>
                  </a:solidFill>
                  <a:ea typeface="Arita Dotum Medium"/>
                </a:rPr>
                <a:t>GOAL)</a:t>
              </a: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BLIP model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의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Zero-shot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을 최대한 활용</a:t>
              </a:r>
              <a:endParaRPr lang="en-US" altLang="ko-KR" sz="24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- 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문장 구조의 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output</a:t>
              </a:r>
              <a:r>
                <a:rPr lang="ko-KR" altLang="en-US" sz="2499" dirty="0">
                  <a:solidFill>
                    <a:srgbClr val="FFFFFF"/>
                  </a:solidFill>
                  <a:ea typeface="Arita Dotum Medium"/>
                </a:rPr>
                <a:t>을  해치지 않는다</a:t>
              </a:r>
              <a:r>
                <a:rPr lang="en-US" altLang="ko-KR" sz="2499" dirty="0">
                  <a:solidFill>
                    <a:srgbClr val="FFFFFF"/>
                  </a:solidFill>
                  <a:ea typeface="Arita Dotum Medium"/>
                </a:rPr>
                <a:t>.</a:t>
              </a:r>
            </a:p>
            <a:p>
              <a:pPr>
                <a:lnSpc>
                  <a:spcPts val="3499"/>
                </a:lnSpc>
              </a:pPr>
              <a:endParaRPr lang="en-US" altLang="ko-KR" sz="24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806930"/>
              <a:ext cx="4969348" cy="0"/>
            </a:xfrm>
            <a:prstGeom prst="line">
              <a:avLst/>
            </a:prstGeom>
            <a:ln w="25400" cap="rnd">
              <a:solidFill>
                <a:srgbClr val="64E68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rot="-3559199">
            <a:off x="14650362" y="-1714892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6273812">
            <a:off x="-3612097" y="8932522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870428" y="1117108"/>
            <a:ext cx="5446961" cy="1936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>
                <a:solidFill>
                  <a:srgbClr val="FFFFFF"/>
                </a:solidFill>
                <a:ea typeface="Gothic A1 Ultra-Bold"/>
              </a:rPr>
              <a:t>BLIP </a:t>
            </a:r>
            <a:r>
              <a:rPr lang="ko-KR" altLang="en-US" sz="6399" dirty="0">
                <a:solidFill>
                  <a:srgbClr val="FFFFFF"/>
                </a:solidFill>
                <a:ea typeface="Gothic A1 Ultra-Bold"/>
              </a:rPr>
              <a:t>모델 고도화</a:t>
            </a:r>
            <a:endParaRPr lang="en-US" sz="6399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13" name="그림 12" descr="의류, 사람, 청바지, 바지이(가) 표시된 사진&#10;&#10;자동 생성된 설명">
            <a:extLst>
              <a:ext uri="{FF2B5EF4-FFF2-40B4-BE49-F238E27FC236}">
                <a16:creationId xmlns:a16="http://schemas.microsoft.com/office/drawing/2014/main" id="{68C52598-357B-6374-70B8-2DBB0CF4D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256" y="4000500"/>
            <a:ext cx="5164543" cy="3591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7B7CC3-F0A5-C123-AB84-6D3892233A80}"/>
              </a:ext>
            </a:extLst>
          </p:cNvPr>
          <p:cNvSpPr txBox="1"/>
          <p:nvPr/>
        </p:nvSpPr>
        <p:spPr>
          <a:xfrm>
            <a:off x="14266807" y="3118330"/>
            <a:ext cx="2377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[</a:t>
            </a:r>
            <a:r>
              <a:rPr lang="ko-KR" altLang="en-US" sz="3000" b="1" dirty="0">
                <a:solidFill>
                  <a:schemeClr val="bg1"/>
                </a:solidFill>
              </a:rPr>
              <a:t>실패 사례 </a:t>
            </a:r>
            <a:r>
              <a:rPr lang="en-US" altLang="ko-KR" sz="3000" b="1" dirty="0">
                <a:solidFill>
                  <a:schemeClr val="bg1"/>
                </a:solidFill>
              </a:rPr>
              <a:t>2]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C5B90B-7448-697E-3947-5B5513D43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40"/>
          <a:stretch/>
        </p:blipFill>
        <p:spPr>
          <a:xfrm>
            <a:off x="7315200" y="4000501"/>
            <a:ext cx="4648200" cy="335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8B0ADF-B1ED-8097-2E5D-D7B10C8131AF}"/>
              </a:ext>
            </a:extLst>
          </p:cNvPr>
          <p:cNvSpPr txBox="1"/>
          <p:nvPr/>
        </p:nvSpPr>
        <p:spPr>
          <a:xfrm>
            <a:off x="8831716" y="3050999"/>
            <a:ext cx="23771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[</a:t>
            </a:r>
            <a:r>
              <a:rPr lang="ko-KR" altLang="en-US" sz="3000" b="1" dirty="0">
                <a:solidFill>
                  <a:schemeClr val="bg1"/>
                </a:solidFill>
              </a:rPr>
              <a:t>실패 사례 </a:t>
            </a:r>
            <a:r>
              <a:rPr lang="en-US" altLang="ko-KR" sz="3000" b="1" dirty="0">
                <a:solidFill>
                  <a:schemeClr val="bg1"/>
                </a:solidFill>
              </a:rPr>
              <a:t>1]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6550CF-14D0-C7F9-6BEC-B9B7B93A5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5738" t="93639" r="55738" b="-579"/>
          <a:stretch/>
        </p:blipFill>
        <p:spPr>
          <a:xfrm>
            <a:off x="1397465" y="7348471"/>
            <a:ext cx="10603498" cy="57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51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946</Words>
  <Application>Microsoft Office PowerPoint</Application>
  <PresentationFormat>사용자 지정</PresentationFormat>
  <Paragraphs>175</Paragraphs>
  <Slides>28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Wingdings</vt:lpstr>
      <vt:lpstr>맑은 고딕</vt:lpstr>
      <vt:lpstr>Times New Roman</vt:lpstr>
      <vt:lpstr>Arita Dotum Semi-Bold</vt:lpstr>
      <vt:lpstr>Calibri</vt:lpstr>
      <vt:lpstr>ADLaM Display</vt:lpstr>
      <vt:lpstr>Arial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검은색 네온 초록색 3D 요소 비즈니스와 직장에서의 기술 기술 프레젠테이션</dc:title>
  <cp:lastModifiedBy>Hyungchan Cho</cp:lastModifiedBy>
  <cp:revision>86</cp:revision>
  <dcterms:created xsi:type="dcterms:W3CDTF">2006-08-16T00:00:00Z</dcterms:created>
  <dcterms:modified xsi:type="dcterms:W3CDTF">2023-11-21T06:17:26Z</dcterms:modified>
  <dc:identifier>DAFxahqoCAw</dc:identifier>
</cp:coreProperties>
</file>